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67" r:id="rId4"/>
    <p:sldId id="283" r:id="rId5"/>
    <p:sldId id="268" r:id="rId6"/>
    <p:sldId id="284" r:id="rId7"/>
    <p:sldId id="282" r:id="rId8"/>
    <p:sldId id="285" r:id="rId9"/>
    <p:sldId id="270" r:id="rId10"/>
    <p:sldId id="278" r:id="rId11"/>
    <p:sldId id="259" r:id="rId12"/>
    <p:sldId id="258" r:id="rId13"/>
    <p:sldId id="266" r:id="rId14"/>
    <p:sldId id="271" r:id="rId15"/>
    <p:sldId id="261" r:id="rId16"/>
    <p:sldId id="274" r:id="rId17"/>
    <p:sldId id="273" r:id="rId18"/>
    <p:sldId id="272" r:id="rId19"/>
    <p:sldId id="262" r:id="rId20"/>
    <p:sldId id="275" r:id="rId21"/>
    <p:sldId id="276" r:id="rId22"/>
    <p:sldId id="280" r:id="rId23"/>
    <p:sldId id="277" r:id="rId24"/>
    <p:sldId id="279" r:id="rId25"/>
    <p:sldId id="281" r:id="rId26"/>
    <p:sldId id="263" r:id="rId27"/>
    <p:sldId id="264" r:id="rId28"/>
    <p:sldId id="265" r:id="rId29"/>
    <p:sldId id="286" r:id="rId30"/>
    <p:sldId id="269" r:id="rId31"/>
  </p:sldIdLst>
  <p:sldSz cx="9144000" cy="5143500" type="screen16x9"/>
  <p:notesSz cx="6858000" cy="9144000"/>
  <p:embeddedFontLst>
    <p:embeddedFont>
      <p:font typeface="Raleway" panose="020B0604020202020204" charset="0"/>
      <p:regular r:id="rId33"/>
      <p:bold r:id="rId34"/>
      <p:italic r:id="rId35"/>
      <p:boldItalic r:id="rId36"/>
    </p:embeddedFont>
    <p:embeddedFont>
      <p:font typeface="Lat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0DC1F9-E234-437D-B2A9-52C411BC1C8B}">
  <a:tblStyle styleId="{5C0DC1F9-E234-437D-B2A9-52C411BC1C8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94" d="100"/>
          <a:sy n="94" d="100"/>
        </p:scale>
        <p:origin x="63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df78f915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df78f915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ddef66943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ddef66943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df78f915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df78f915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def66943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def66943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def66943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def66943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def66943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def66943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def66943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def66943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def669432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def669432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wikipedia.org/wiki/Cortical_homunculu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teachmeanatomy.info/neuroanatomy/pathways/descending-tracts-motor/" TargetMode="Externa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DEVELOPMENT OF A BRAIN COMPUTER CONTROLLED HAND ORTHOSIS SYSTEM</a:t>
            </a:r>
            <a:endParaRPr dirty="0"/>
          </a:p>
        </p:txBody>
      </p:sp>
      <p:sp>
        <p:nvSpPr>
          <p:cNvPr id="87" name="Google Shape;87;p13"/>
          <p:cNvSpPr txBox="1">
            <a:spLocks noGrp="1"/>
          </p:cNvSpPr>
          <p:nvPr>
            <p:ph type="subTitle" idx="1"/>
          </p:nvPr>
        </p:nvSpPr>
        <p:spPr>
          <a:xfrm>
            <a:off x="729625" y="3172900"/>
            <a:ext cx="7972800" cy="105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project by group-8 EEE401 students of Electronic and Electrical Engineering Department, Obafemi Awolowo University, 2019/2020 session.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275" y="1794329"/>
            <a:ext cx="2210775" cy="19775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960" y="1620878"/>
            <a:ext cx="2341316" cy="2324472"/>
          </a:xfrm>
          <a:prstGeom prst="rect">
            <a:avLst/>
          </a:prstGeom>
        </p:spPr>
      </p:pic>
    </p:spTree>
    <p:extLst>
      <p:ext uri="{BB962C8B-B14F-4D97-AF65-F5344CB8AC3E}">
        <p14:creationId xmlns:p14="http://schemas.microsoft.com/office/powerpoint/2010/main" val="356873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FUNCTIONAL BLOCK DIAGRAM</a:t>
            </a:r>
            <a:endParaRPr dirty="0"/>
          </a:p>
        </p:txBody>
      </p:sp>
      <p:grpSp>
        <p:nvGrpSpPr>
          <p:cNvPr id="16" name="Group 15">
            <a:extLst>
              <a:ext uri="{FF2B5EF4-FFF2-40B4-BE49-F238E27FC236}">
                <a16:creationId xmlns:a16="http://schemas.microsoft.com/office/drawing/2014/main" id="{7C85BA43-6A44-41E1-945D-3E006E2CAF69}"/>
              </a:ext>
            </a:extLst>
          </p:cNvPr>
          <p:cNvGrpSpPr/>
          <p:nvPr/>
        </p:nvGrpSpPr>
        <p:grpSpPr>
          <a:xfrm>
            <a:off x="1065402" y="2216732"/>
            <a:ext cx="6522439" cy="1940012"/>
            <a:chOff x="1157681" y="2409679"/>
            <a:chExt cx="6522439" cy="1940012"/>
          </a:xfrm>
        </p:grpSpPr>
        <p:sp>
          <p:nvSpPr>
            <p:cNvPr id="2" name="Rectangle 1">
              <a:extLst>
                <a:ext uri="{FF2B5EF4-FFF2-40B4-BE49-F238E27FC236}">
                  <a16:creationId xmlns:a16="http://schemas.microsoft.com/office/drawing/2014/main" id="{2CDDD55F-1168-4DC7-A7E8-6A333616435E}"/>
                </a:ext>
              </a:extLst>
            </p:cNvPr>
            <p:cNvSpPr/>
            <p:nvPr/>
          </p:nvSpPr>
          <p:spPr>
            <a:xfrm>
              <a:off x="1157681" y="2409679"/>
              <a:ext cx="1233182" cy="7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Signal Acquisition</a:t>
              </a:r>
            </a:p>
          </p:txBody>
        </p:sp>
        <p:sp>
          <p:nvSpPr>
            <p:cNvPr id="4" name="Rectangle 3">
              <a:extLst>
                <a:ext uri="{FF2B5EF4-FFF2-40B4-BE49-F238E27FC236}">
                  <a16:creationId xmlns:a16="http://schemas.microsoft.com/office/drawing/2014/main" id="{3CEB7886-1BD9-42D9-9512-21EE15E7091A}"/>
                </a:ext>
              </a:extLst>
            </p:cNvPr>
            <p:cNvSpPr/>
            <p:nvPr/>
          </p:nvSpPr>
          <p:spPr>
            <a:xfrm>
              <a:off x="2987884" y="2409679"/>
              <a:ext cx="1233182" cy="7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Signal Processing</a:t>
              </a:r>
            </a:p>
          </p:txBody>
        </p:sp>
        <p:sp>
          <p:nvSpPr>
            <p:cNvPr id="5" name="Rectangle 4">
              <a:extLst>
                <a:ext uri="{FF2B5EF4-FFF2-40B4-BE49-F238E27FC236}">
                  <a16:creationId xmlns:a16="http://schemas.microsoft.com/office/drawing/2014/main" id="{15E262E1-B827-479C-95DC-3689D608A95B}"/>
                </a:ext>
              </a:extLst>
            </p:cNvPr>
            <p:cNvSpPr/>
            <p:nvPr/>
          </p:nvSpPr>
          <p:spPr>
            <a:xfrm>
              <a:off x="4717411" y="2409679"/>
              <a:ext cx="1233182" cy="7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 Extraction</a:t>
              </a:r>
            </a:p>
          </p:txBody>
        </p:sp>
        <p:sp>
          <p:nvSpPr>
            <p:cNvPr id="6" name="Rectangle 5">
              <a:extLst>
                <a:ext uri="{FF2B5EF4-FFF2-40B4-BE49-F238E27FC236}">
                  <a16:creationId xmlns:a16="http://schemas.microsoft.com/office/drawing/2014/main" id="{4934DA6F-701E-49B5-84C3-F06823A794C2}"/>
                </a:ext>
              </a:extLst>
            </p:cNvPr>
            <p:cNvSpPr/>
            <p:nvPr/>
          </p:nvSpPr>
          <p:spPr>
            <a:xfrm>
              <a:off x="6446938" y="2409679"/>
              <a:ext cx="1233182" cy="7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state classification</a:t>
              </a:r>
            </a:p>
          </p:txBody>
        </p:sp>
        <p:sp>
          <p:nvSpPr>
            <p:cNvPr id="7" name="Rectangle 6">
              <a:extLst>
                <a:ext uri="{FF2B5EF4-FFF2-40B4-BE49-F238E27FC236}">
                  <a16:creationId xmlns:a16="http://schemas.microsoft.com/office/drawing/2014/main" id="{C933DFF2-B7E5-46EC-88C4-F3ABAAD41E9A}"/>
                </a:ext>
              </a:extLst>
            </p:cNvPr>
            <p:cNvSpPr/>
            <p:nvPr/>
          </p:nvSpPr>
          <p:spPr>
            <a:xfrm>
              <a:off x="6446938" y="3636627"/>
              <a:ext cx="1233182" cy="713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Control of Hand Orthosis</a:t>
              </a:r>
            </a:p>
          </p:txBody>
        </p:sp>
        <p:cxnSp>
          <p:nvCxnSpPr>
            <p:cNvPr id="8" name="Straight Arrow Connector 7">
              <a:extLst>
                <a:ext uri="{FF2B5EF4-FFF2-40B4-BE49-F238E27FC236}">
                  <a16:creationId xmlns:a16="http://schemas.microsoft.com/office/drawing/2014/main" id="{DFAC4956-54EE-4F45-B241-74CCF5BF4737}"/>
                </a:ext>
              </a:extLst>
            </p:cNvPr>
            <p:cNvCxnSpPr>
              <a:stCxn id="2" idx="3"/>
              <a:endCxn id="4" idx="1"/>
            </p:cNvCxnSpPr>
            <p:nvPr/>
          </p:nvCxnSpPr>
          <p:spPr>
            <a:xfrm>
              <a:off x="2390863" y="2766211"/>
              <a:ext cx="597021"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BD601C8-06B7-45C7-851B-BF0B0D04D99D}"/>
                </a:ext>
              </a:extLst>
            </p:cNvPr>
            <p:cNvCxnSpPr>
              <a:cxnSpLocks/>
              <a:stCxn id="4" idx="3"/>
            </p:cNvCxnSpPr>
            <p:nvPr/>
          </p:nvCxnSpPr>
          <p:spPr>
            <a:xfrm>
              <a:off x="4221066" y="2766211"/>
              <a:ext cx="496345"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CA60149-3815-4235-B90A-BCA017D7890D}"/>
                </a:ext>
              </a:extLst>
            </p:cNvPr>
            <p:cNvCxnSpPr>
              <a:cxnSpLocks/>
              <a:stCxn id="5" idx="3"/>
            </p:cNvCxnSpPr>
            <p:nvPr/>
          </p:nvCxnSpPr>
          <p:spPr>
            <a:xfrm>
              <a:off x="5950593" y="2766211"/>
              <a:ext cx="496345" cy="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3BD7AEA-1F87-4E48-98C3-8C5E1755371C}"/>
                </a:ext>
              </a:extLst>
            </p:cNvPr>
            <p:cNvCxnSpPr>
              <a:stCxn id="6" idx="2"/>
              <a:endCxn id="7" idx="0"/>
            </p:cNvCxnSpPr>
            <p:nvPr/>
          </p:nvCxnSpPr>
          <p:spPr>
            <a:xfrm>
              <a:off x="7063529" y="3122743"/>
              <a:ext cx="0" cy="5138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SOLVING APPROACH</a:t>
            </a:r>
            <a:endParaRPr dirty="0"/>
          </a:p>
        </p:txBody>
      </p:sp>
      <p:sp>
        <p:nvSpPr>
          <p:cNvPr id="99" name="Google Shape;99;p15"/>
          <p:cNvSpPr txBox="1">
            <a:spLocks noGrp="1"/>
          </p:cNvSpPr>
          <p:nvPr>
            <p:ph type="body" idx="1"/>
          </p:nvPr>
        </p:nvSpPr>
        <p:spPr>
          <a:xfrm>
            <a:off x="348343" y="1853850"/>
            <a:ext cx="8708571" cy="3110035"/>
          </a:xfrm>
          <a:prstGeom prst="rect">
            <a:avLst/>
          </a:prstGeom>
        </p:spPr>
        <p:txBody>
          <a:bodyPr spcFirstLastPara="1" wrap="square" lIns="91425" tIns="91425" rIns="91425" bIns="91425" anchor="t" anchorCtr="0">
            <a:normAutofit/>
          </a:bodyPr>
          <a:lstStyle/>
          <a:p>
            <a:pPr marL="0" indent="0">
              <a:spcBef>
                <a:spcPts val="1200"/>
              </a:spcBef>
              <a:spcAft>
                <a:spcPts val="1200"/>
              </a:spcAft>
              <a:buNone/>
            </a:pPr>
            <a:r>
              <a:rPr lang="en-US" dirty="0"/>
              <a:t> </a:t>
            </a:r>
            <a:endParaRPr dirty="0"/>
          </a:p>
        </p:txBody>
      </p:sp>
      <p:sp>
        <p:nvSpPr>
          <p:cNvPr id="4" name="Oval 3"/>
          <p:cNvSpPr/>
          <p:nvPr/>
        </p:nvSpPr>
        <p:spPr>
          <a:xfrm>
            <a:off x="108857" y="3221590"/>
            <a:ext cx="1371600" cy="118654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2"/>
                </a:solidFill>
              </a:rPr>
              <a:t>Acquire and record EEG data</a:t>
            </a:r>
          </a:p>
        </p:txBody>
      </p:sp>
      <p:sp>
        <p:nvSpPr>
          <p:cNvPr id="8" name="Oval 7"/>
          <p:cNvSpPr/>
          <p:nvPr/>
        </p:nvSpPr>
        <p:spPr>
          <a:xfrm>
            <a:off x="2220686" y="2035047"/>
            <a:ext cx="1589314" cy="101871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2"/>
                </a:solidFill>
              </a:rPr>
              <a:t>Preprocess data</a:t>
            </a:r>
          </a:p>
        </p:txBody>
      </p:sp>
      <p:sp>
        <p:nvSpPr>
          <p:cNvPr id="9" name="Oval 8"/>
          <p:cNvSpPr/>
          <p:nvPr/>
        </p:nvSpPr>
        <p:spPr>
          <a:xfrm>
            <a:off x="4713514" y="1945227"/>
            <a:ext cx="1371600" cy="118654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2"/>
                </a:solidFill>
              </a:rPr>
              <a:t>Test feature-extraction method</a:t>
            </a:r>
          </a:p>
        </p:txBody>
      </p:sp>
      <p:sp>
        <p:nvSpPr>
          <p:cNvPr id="10" name="Oval 9"/>
          <p:cNvSpPr/>
          <p:nvPr/>
        </p:nvSpPr>
        <p:spPr>
          <a:xfrm>
            <a:off x="6660106" y="3475820"/>
            <a:ext cx="1758044" cy="99186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bg2"/>
                </a:solidFill>
              </a:rPr>
              <a:t>classification</a:t>
            </a:r>
          </a:p>
        </p:txBody>
      </p:sp>
      <p:cxnSp>
        <p:nvCxnSpPr>
          <p:cNvPr id="7" name="Curved Connector 6"/>
          <p:cNvCxnSpPr>
            <a:stCxn id="4" idx="0"/>
            <a:endCxn id="8" idx="2"/>
          </p:cNvCxnSpPr>
          <p:nvPr/>
        </p:nvCxnSpPr>
        <p:spPr>
          <a:xfrm rot="5400000" flipH="1" flipV="1">
            <a:off x="1169079" y="2169984"/>
            <a:ext cx="677185" cy="142602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8" idx="6"/>
            <a:endCxn id="9" idx="2"/>
          </p:cNvCxnSpPr>
          <p:nvPr/>
        </p:nvCxnSpPr>
        <p:spPr>
          <a:xfrm flipV="1">
            <a:off x="3810000" y="2538499"/>
            <a:ext cx="903514" cy="59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9" idx="6"/>
            <a:endCxn id="10" idx="0"/>
          </p:cNvCxnSpPr>
          <p:nvPr/>
        </p:nvCxnSpPr>
        <p:spPr>
          <a:xfrm>
            <a:off x="6085114" y="2538499"/>
            <a:ext cx="1454014" cy="9373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2"/>
            <a:endCxn id="9" idx="4"/>
          </p:cNvCxnSpPr>
          <p:nvPr/>
        </p:nvCxnSpPr>
        <p:spPr>
          <a:xfrm rot="10800000">
            <a:off x="5399314" y="3131771"/>
            <a:ext cx="1260792" cy="8399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SCOPE OF PROJECT AND DEVELOPED SOLUTION</a:t>
            </a:r>
          </a:p>
        </p:txBody>
      </p:sp>
      <p:sp>
        <p:nvSpPr>
          <p:cNvPr id="3" name="Text Placeholder 2"/>
          <p:cNvSpPr>
            <a:spLocks noGrp="1"/>
          </p:cNvSpPr>
          <p:nvPr>
            <p:ph type="body" idx="1"/>
          </p:nvPr>
        </p:nvSpPr>
        <p:spPr>
          <a:xfrm>
            <a:off x="729449" y="2078874"/>
            <a:ext cx="8164179" cy="2961211"/>
          </a:xfrm>
        </p:spPr>
        <p:txBody>
          <a:bodyPr>
            <a:normAutofit/>
          </a:bodyPr>
          <a:lstStyle/>
          <a:p>
            <a:pPr>
              <a:lnSpc>
                <a:spcPct val="200000"/>
              </a:lnSpc>
              <a:buFont typeface="Arial" panose="020B0604020202020204" pitchFamily="34" charset="0"/>
              <a:buChar char="•"/>
            </a:pPr>
            <a:r>
              <a:rPr lang="en-US" sz="1600" dirty="0"/>
              <a:t>Intended binary motor activity classification: grasp and release</a:t>
            </a:r>
          </a:p>
          <a:p>
            <a:pPr>
              <a:lnSpc>
                <a:spcPct val="200000"/>
              </a:lnSpc>
              <a:buFont typeface="Arial" panose="020B0604020202020204" pitchFamily="34" charset="0"/>
              <a:buChar char="•"/>
            </a:pPr>
            <a:r>
              <a:rPr lang="en-US" sz="1600" dirty="0"/>
              <a:t>Performance evaluation of methods and combination of methods</a:t>
            </a:r>
          </a:p>
          <a:p>
            <a:pPr>
              <a:lnSpc>
                <a:spcPct val="200000"/>
              </a:lnSpc>
              <a:buFont typeface="Arial" panose="020B0604020202020204" pitchFamily="34" charset="0"/>
              <a:buChar char="•"/>
            </a:pPr>
            <a:r>
              <a:rPr lang="en-US" sz="1600" dirty="0"/>
              <a:t> Four feature-extraction methods to be considered</a:t>
            </a:r>
          </a:p>
          <a:p>
            <a:pPr>
              <a:lnSpc>
                <a:spcPct val="200000"/>
              </a:lnSpc>
              <a:buFont typeface="Arial" panose="020B0604020202020204" pitchFamily="34" charset="0"/>
              <a:buChar char="•"/>
            </a:pPr>
            <a:r>
              <a:rPr lang="en-US" sz="1600" dirty="0"/>
              <a:t>No extensive study on instrumentation of hardware used</a:t>
            </a:r>
          </a:p>
        </p:txBody>
      </p:sp>
    </p:spTree>
    <p:extLst>
      <p:ext uri="{BB962C8B-B14F-4D97-AF65-F5344CB8AC3E}">
        <p14:creationId xmlns:p14="http://schemas.microsoft.com/office/powerpoint/2010/main" val="3733308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EEG SIGNAL ACQUISITION</a:t>
            </a:r>
          </a:p>
        </p:txBody>
      </p:sp>
      <p:sp>
        <p:nvSpPr>
          <p:cNvPr id="3" name="Text Placeholder 2"/>
          <p:cNvSpPr>
            <a:spLocks noGrp="1"/>
          </p:cNvSpPr>
          <p:nvPr>
            <p:ph type="body" idx="1"/>
          </p:nvPr>
        </p:nvSpPr>
        <p:spPr/>
        <p:txBody>
          <a:bodyPr>
            <a:normAutofit fontScale="92500" lnSpcReduction="10000"/>
          </a:bodyPr>
          <a:lstStyle/>
          <a:p>
            <a:pPr>
              <a:lnSpc>
                <a:spcPct val="150000"/>
              </a:lnSpc>
            </a:pPr>
            <a:r>
              <a:rPr lang="en-US" b="1" dirty="0"/>
              <a:t>Signal Acquisition </a:t>
            </a:r>
            <a:r>
              <a:rPr lang="en-US" dirty="0"/>
              <a:t>is the process of sampling signals that measure real world physical conditions and converting the resulting samples into digital numeric values that can be manipulated by a computer.</a:t>
            </a:r>
          </a:p>
          <a:p>
            <a:pPr>
              <a:lnSpc>
                <a:spcPct val="150000"/>
              </a:lnSpc>
            </a:pPr>
            <a:r>
              <a:rPr lang="en-US" b="1" dirty="0"/>
              <a:t>Electroencephalogram(EEG) </a:t>
            </a:r>
            <a:r>
              <a:rPr lang="en-US" dirty="0"/>
              <a:t>is an efficient modality which helps to acquire brain signals corresponding to various states from the scalp surface area.</a:t>
            </a:r>
            <a:endParaRPr lang="en-US" b="1" dirty="0"/>
          </a:p>
          <a:p>
            <a:pPr>
              <a:lnSpc>
                <a:spcPct val="150000"/>
              </a:lnSpc>
            </a:pPr>
            <a:r>
              <a:rPr lang="en-US" b="1" dirty="0"/>
              <a:t>Open-BCI</a:t>
            </a:r>
            <a:r>
              <a:rPr lang="en-US" dirty="0"/>
              <a:t> is an open-source brain-computer interface platform. The boards can be used to measure and record electrical activity produced by the brain(EEG),muscles(EMG) and heart(EKG). EEG data acquired from </a:t>
            </a:r>
            <a:r>
              <a:rPr lang="en-US" dirty="0" err="1"/>
              <a:t>OpenBCI</a:t>
            </a:r>
            <a:r>
              <a:rPr lang="en-US" dirty="0"/>
              <a:t> hardware is to be displayed on the </a:t>
            </a:r>
            <a:r>
              <a:rPr lang="en-US" dirty="0" err="1"/>
              <a:t>OpenBCI</a:t>
            </a:r>
            <a:r>
              <a:rPr lang="en-US" dirty="0"/>
              <a:t> GUI.   Data can be sent as streams to other BCI software using the Lab Streaming Layer </a:t>
            </a:r>
          </a:p>
        </p:txBody>
      </p:sp>
    </p:spTree>
    <p:extLst>
      <p:ext uri="{BB962C8B-B14F-4D97-AF65-F5344CB8AC3E}">
        <p14:creationId xmlns:p14="http://schemas.microsoft.com/office/powerpoint/2010/main" val="81527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3166567"/>
              </p:ext>
            </p:extLst>
          </p:nvPr>
        </p:nvGraphicFramePr>
        <p:xfrm>
          <a:off x="3629025" y="1469390"/>
          <a:ext cx="6096000" cy="1483360"/>
        </p:xfrm>
        <a:graphic>
          <a:graphicData uri="http://schemas.openxmlformats.org/drawingml/2006/table">
            <a:tbl>
              <a:tblPr firstRow="1" bandRow="1">
                <a:tableStyleId>{5C0DC1F9-E234-437D-B2A9-52C411BC1C8B}</a:tableStyleId>
              </a:tblPr>
              <a:tblGrid>
                <a:gridCol w="3048000">
                  <a:extLst>
                    <a:ext uri="{9D8B030D-6E8A-4147-A177-3AD203B41FA5}">
                      <a16:colId xmlns:a16="http://schemas.microsoft.com/office/drawing/2014/main" val="852414679"/>
                    </a:ext>
                  </a:extLst>
                </a:gridCol>
                <a:gridCol w="3048000">
                  <a:extLst>
                    <a:ext uri="{9D8B030D-6E8A-4147-A177-3AD203B41FA5}">
                      <a16:colId xmlns:a16="http://schemas.microsoft.com/office/drawing/2014/main" val="3950784273"/>
                    </a:ext>
                  </a:extLst>
                </a:gridCol>
              </a:tblGrid>
              <a:tr h="370840">
                <a:tc>
                  <a:txBody>
                    <a:bodyPr/>
                    <a:lstStyle/>
                    <a:p>
                      <a:r>
                        <a:rPr lang="en-US" b="1" dirty="0"/>
                        <a:t>Hardware</a:t>
                      </a:r>
                      <a:r>
                        <a:rPr lang="en-US" b="1" baseline="0" dirty="0"/>
                        <a:t> used</a:t>
                      </a:r>
                      <a:endParaRPr lang="en-US" b="1" dirty="0"/>
                    </a:p>
                  </a:txBody>
                  <a:tcP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r>
                        <a:rPr lang="en-US" b="1" dirty="0"/>
                        <a:t>Software Used</a:t>
                      </a:r>
                    </a:p>
                  </a:txBody>
                  <a:tcP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29570838"/>
                  </a:ext>
                </a:extLst>
              </a:tr>
              <a:tr h="370840">
                <a:tc>
                  <a:txBody>
                    <a:bodyPr/>
                    <a:lstStyle/>
                    <a:p>
                      <a:pPr marL="285750" indent="-285750">
                        <a:buFont typeface="Arial" panose="020B0604020202020204" pitchFamily="34" charset="0"/>
                        <a:buChar char="•"/>
                      </a:pPr>
                      <a:r>
                        <a:rPr lang="en-US" dirty="0" err="1"/>
                        <a:t>Ultracortex-markIV</a:t>
                      </a:r>
                      <a:r>
                        <a:rPr lang="en-US" baseline="0" dirty="0"/>
                        <a:t> headset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err="1"/>
                        <a:t>OpenBCI</a:t>
                      </a:r>
                      <a:r>
                        <a:rPr lang="en-US" baseline="0" dirty="0"/>
                        <a:t> GUI</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07710561"/>
                  </a:ext>
                </a:extLst>
              </a:tr>
              <a:tr h="370840">
                <a:tc>
                  <a:txBody>
                    <a:bodyPr/>
                    <a:lstStyle/>
                    <a:p>
                      <a:pPr marL="285750" indent="-285750">
                        <a:buFont typeface="Arial" panose="020B0604020202020204" pitchFamily="34" charset="0"/>
                        <a:buChar char="•"/>
                      </a:pPr>
                      <a:r>
                        <a:rPr lang="en-US" dirty="0" err="1"/>
                        <a:t>Cyton</a:t>
                      </a:r>
                      <a:r>
                        <a:rPr lang="en-US" dirty="0"/>
                        <a:t>-board</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Lab-</a:t>
                      </a:r>
                      <a:r>
                        <a:rPr lang="en-US" dirty="0" err="1"/>
                        <a:t>Recoder</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354462216"/>
                  </a:ext>
                </a:extLst>
              </a:tr>
              <a:tr h="370840">
                <a:tc>
                  <a:txBody>
                    <a:bodyPr/>
                    <a:lstStyle/>
                    <a:p>
                      <a:pPr marL="285750" indent="-285750">
                        <a:buFont typeface="Arial" panose="020B0604020202020204" pitchFamily="34" charset="0"/>
                        <a:buChar char="•"/>
                      </a:pPr>
                      <a:r>
                        <a:rPr lang="en-US" dirty="0" err="1"/>
                        <a:t>openBCI</a:t>
                      </a:r>
                      <a:r>
                        <a:rPr lang="en-US" dirty="0"/>
                        <a:t> Bluetooth dongle</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Lab Streaming Layer</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8099799"/>
                  </a:ext>
                </a:extLst>
              </a:tr>
            </a:tbl>
          </a:graphicData>
        </a:graphic>
      </p:graphicFrame>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263525" y="1262380"/>
            <a:ext cx="2865755" cy="2781300"/>
          </a:xfrm>
          <a:prstGeom prst="rect">
            <a:avLst/>
          </a:prstGeom>
        </p:spPr>
      </p:pic>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5029200" y="2952750"/>
            <a:ext cx="2245360" cy="19707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6225" y="1552574"/>
            <a:ext cx="8515350" cy="3171825"/>
          </a:xfrm>
        </p:spPr>
        <p:txBody>
          <a:bodyPr/>
          <a:lstStyle/>
          <a:p>
            <a:pPr>
              <a:lnSpc>
                <a:spcPct val="160000"/>
              </a:lnSpc>
            </a:pPr>
            <a:r>
              <a:rPr lang="en-US" b="1" dirty="0"/>
              <a:t>Lab streaming layer (LSL)</a:t>
            </a:r>
            <a:r>
              <a:rPr lang="en-US" dirty="0"/>
              <a:t> is a system for synchronizing streaming data for live analysis or recording. LSL is a good way to send your </a:t>
            </a:r>
            <a:r>
              <a:rPr lang="en-US" dirty="0" err="1"/>
              <a:t>OpenBCI</a:t>
            </a:r>
            <a:r>
              <a:rPr lang="en-US" dirty="0"/>
              <a:t> stream to applications that can record or manipulate the data, such as MATLAB and Python. LSL is part of the </a:t>
            </a:r>
            <a:r>
              <a:rPr lang="en-US" dirty="0" err="1"/>
              <a:t>OpenBCI</a:t>
            </a:r>
            <a:r>
              <a:rPr lang="en-US" dirty="0"/>
              <a:t> GUI. It was used from the interface directly instead of using Python or MATLAB. </a:t>
            </a:r>
          </a:p>
          <a:p>
            <a:pPr>
              <a:lnSpc>
                <a:spcPct val="160000"/>
              </a:lnSpc>
            </a:pPr>
            <a:r>
              <a:rPr lang="en-US" b="1" dirty="0"/>
              <a:t>Lab Recorder</a:t>
            </a:r>
            <a:r>
              <a:rPr lang="en-US" dirty="0"/>
              <a:t> is the default recording program that comes with </a:t>
            </a:r>
            <a:r>
              <a:rPr lang="en-US" dirty="0" err="1"/>
              <a:t>Neuropype</a:t>
            </a:r>
            <a:r>
              <a:rPr lang="en-US" dirty="0"/>
              <a:t> and it works with LSL. It allows for recording of all streams on the lab network into a single file (XDF) with time synchronization. The lab recorder was used to get the streamed data from both the </a:t>
            </a:r>
            <a:r>
              <a:rPr lang="en-US" dirty="0" err="1"/>
              <a:t>OpenBCI</a:t>
            </a:r>
            <a:r>
              <a:rPr lang="en-US" dirty="0"/>
              <a:t> GUI and the Marker’s stream from under the Record from Stream workspace.</a:t>
            </a:r>
          </a:p>
          <a:p>
            <a:endParaRPr lang="en-US" dirty="0"/>
          </a:p>
        </p:txBody>
      </p:sp>
    </p:spTree>
    <p:extLst>
      <p:ext uri="{BB962C8B-B14F-4D97-AF65-F5344CB8AC3E}">
        <p14:creationId xmlns:p14="http://schemas.microsoft.com/office/powerpoint/2010/main" val="1060017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87212" y="1476375"/>
            <a:ext cx="4203838" cy="3174686"/>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752975" y="1206814"/>
            <a:ext cx="4257675" cy="3444247"/>
          </a:xfrm>
          <a:prstGeom prst="rect">
            <a:avLst/>
          </a:prstGeom>
          <a:noFill/>
          <a:ln>
            <a:noFill/>
          </a:ln>
        </p:spPr>
      </p:pic>
    </p:spTree>
    <p:extLst>
      <p:ext uri="{BB962C8B-B14F-4D97-AF65-F5344CB8AC3E}">
        <p14:creationId xmlns:p14="http://schemas.microsoft.com/office/powerpoint/2010/main" val="4037197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603" y="1457320"/>
            <a:ext cx="1195388" cy="485777"/>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err="1">
                <a:solidFill>
                  <a:schemeClr val="bg2">
                    <a:lumMod val="90000"/>
                    <a:lumOff val="10000"/>
                  </a:schemeClr>
                </a:solidFill>
              </a:rPr>
              <a:t>Ultracortex-markIV</a:t>
            </a:r>
            <a:r>
              <a:rPr lang="en-US" sz="1100" dirty="0">
                <a:solidFill>
                  <a:schemeClr val="bg2">
                    <a:lumMod val="90000"/>
                    <a:lumOff val="10000"/>
                  </a:schemeClr>
                </a:solidFill>
              </a:rPr>
              <a:t> headset</a:t>
            </a:r>
            <a:endParaRPr lang="en-US" dirty="0">
              <a:solidFill>
                <a:schemeClr val="bg2">
                  <a:lumMod val="90000"/>
                  <a:lumOff val="10000"/>
                </a:schemeClr>
              </a:solidFill>
            </a:endParaRPr>
          </a:p>
        </p:txBody>
      </p:sp>
      <p:sp>
        <p:nvSpPr>
          <p:cNvPr id="5" name="Rectangle 4"/>
          <p:cNvSpPr/>
          <p:nvPr/>
        </p:nvSpPr>
        <p:spPr>
          <a:xfrm>
            <a:off x="1784816" y="1457320"/>
            <a:ext cx="1195388" cy="485777"/>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err="1">
                <a:solidFill>
                  <a:schemeClr val="bg2">
                    <a:lumMod val="90000"/>
                    <a:lumOff val="10000"/>
                  </a:schemeClr>
                </a:solidFill>
              </a:rPr>
              <a:t>Cyton</a:t>
            </a:r>
            <a:r>
              <a:rPr lang="en-US" sz="1100" dirty="0">
                <a:solidFill>
                  <a:schemeClr val="bg2">
                    <a:lumMod val="90000"/>
                    <a:lumOff val="10000"/>
                  </a:schemeClr>
                </a:solidFill>
              </a:rPr>
              <a:t> board</a:t>
            </a:r>
            <a:endParaRPr lang="en-US" dirty="0">
              <a:solidFill>
                <a:schemeClr val="bg2">
                  <a:lumMod val="90000"/>
                  <a:lumOff val="10000"/>
                </a:schemeClr>
              </a:solidFill>
            </a:endParaRPr>
          </a:p>
        </p:txBody>
      </p:sp>
      <p:sp>
        <p:nvSpPr>
          <p:cNvPr id="6" name="Rectangle 5"/>
          <p:cNvSpPr/>
          <p:nvPr/>
        </p:nvSpPr>
        <p:spPr>
          <a:xfrm>
            <a:off x="3864908" y="1457320"/>
            <a:ext cx="1114148" cy="485777"/>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err="1">
                <a:solidFill>
                  <a:schemeClr val="bg2">
                    <a:lumMod val="90000"/>
                    <a:lumOff val="10000"/>
                  </a:schemeClr>
                </a:solidFill>
              </a:rPr>
              <a:t>OpenBCI</a:t>
            </a:r>
            <a:r>
              <a:rPr lang="en-US" sz="1100" dirty="0">
                <a:solidFill>
                  <a:schemeClr val="bg2">
                    <a:lumMod val="90000"/>
                    <a:lumOff val="10000"/>
                  </a:schemeClr>
                </a:solidFill>
              </a:rPr>
              <a:t>- GUI (PC)</a:t>
            </a:r>
            <a:endParaRPr lang="en-US" dirty="0">
              <a:solidFill>
                <a:schemeClr val="bg2">
                  <a:lumMod val="90000"/>
                  <a:lumOff val="10000"/>
                </a:schemeClr>
              </a:solidFill>
            </a:endParaRPr>
          </a:p>
        </p:txBody>
      </p:sp>
      <p:sp>
        <p:nvSpPr>
          <p:cNvPr id="7" name="Rectangle 6"/>
          <p:cNvSpPr/>
          <p:nvPr/>
        </p:nvSpPr>
        <p:spPr>
          <a:xfrm>
            <a:off x="5948364" y="3105149"/>
            <a:ext cx="1328737" cy="638175"/>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err="1">
                <a:solidFill>
                  <a:schemeClr val="bg2">
                    <a:lumMod val="90000"/>
                    <a:lumOff val="10000"/>
                  </a:schemeClr>
                </a:solidFill>
              </a:rPr>
              <a:t>Neuropype</a:t>
            </a:r>
            <a:r>
              <a:rPr lang="en-US" sz="1100" dirty="0">
                <a:solidFill>
                  <a:schemeClr val="bg2">
                    <a:lumMod val="90000"/>
                    <a:lumOff val="10000"/>
                  </a:schemeClr>
                </a:solidFill>
              </a:rPr>
              <a:t> pipeline-designer</a:t>
            </a:r>
            <a:endParaRPr lang="en-US" dirty="0">
              <a:solidFill>
                <a:schemeClr val="bg2">
                  <a:lumMod val="90000"/>
                  <a:lumOff val="10000"/>
                </a:schemeClr>
              </a:solidFill>
            </a:endParaRPr>
          </a:p>
        </p:txBody>
      </p:sp>
      <p:sp>
        <p:nvSpPr>
          <p:cNvPr id="8" name="Rectangle 7"/>
          <p:cNvSpPr/>
          <p:nvPr/>
        </p:nvSpPr>
        <p:spPr>
          <a:xfrm>
            <a:off x="5553077" y="1457320"/>
            <a:ext cx="1357865" cy="485777"/>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solidFill>
                  <a:schemeClr val="bg2">
                    <a:lumMod val="90000"/>
                    <a:lumOff val="10000"/>
                  </a:schemeClr>
                </a:solidFill>
              </a:rPr>
              <a:t>Lab-Recorder</a:t>
            </a:r>
            <a:endParaRPr lang="en-US" dirty="0">
              <a:solidFill>
                <a:schemeClr val="bg2">
                  <a:lumMod val="90000"/>
                  <a:lumOff val="10000"/>
                </a:schemeClr>
              </a:solidFill>
            </a:endParaRPr>
          </a:p>
        </p:txBody>
      </p:sp>
      <p:sp>
        <p:nvSpPr>
          <p:cNvPr id="9" name="Rectangle 8"/>
          <p:cNvSpPr/>
          <p:nvPr/>
        </p:nvSpPr>
        <p:spPr>
          <a:xfrm>
            <a:off x="7277101" y="1457321"/>
            <a:ext cx="1195388" cy="485777"/>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solidFill>
                  <a:schemeClr val="bg2">
                    <a:lumMod val="90000"/>
                    <a:lumOff val="10000"/>
                  </a:schemeClr>
                </a:solidFill>
              </a:rPr>
              <a:t>Record XDF data</a:t>
            </a:r>
            <a:endParaRPr lang="en-US" dirty="0">
              <a:solidFill>
                <a:schemeClr val="bg2">
                  <a:lumMod val="90000"/>
                  <a:lumOff val="10000"/>
                </a:schemeClr>
              </a:solidFill>
            </a:endParaRPr>
          </a:p>
        </p:txBody>
      </p:sp>
      <p:sp>
        <p:nvSpPr>
          <p:cNvPr id="14" name="Rectangle 13"/>
          <p:cNvSpPr/>
          <p:nvPr/>
        </p:nvSpPr>
        <p:spPr>
          <a:xfrm>
            <a:off x="163603" y="3105150"/>
            <a:ext cx="981075" cy="638175"/>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err="1">
                <a:solidFill>
                  <a:schemeClr val="bg2">
                    <a:lumMod val="90000"/>
                    <a:lumOff val="10000"/>
                  </a:schemeClr>
                </a:solidFill>
              </a:rPr>
              <a:t>Ultracortex-markIV</a:t>
            </a:r>
            <a:r>
              <a:rPr lang="en-US" sz="1100" dirty="0">
                <a:solidFill>
                  <a:schemeClr val="bg2">
                    <a:lumMod val="90000"/>
                    <a:lumOff val="10000"/>
                  </a:schemeClr>
                </a:solidFill>
              </a:rPr>
              <a:t> headset</a:t>
            </a:r>
            <a:endParaRPr lang="en-US" dirty="0">
              <a:solidFill>
                <a:schemeClr val="bg2">
                  <a:lumMod val="90000"/>
                  <a:lumOff val="10000"/>
                </a:schemeClr>
              </a:solidFill>
            </a:endParaRPr>
          </a:p>
        </p:txBody>
      </p:sp>
      <p:sp>
        <p:nvSpPr>
          <p:cNvPr id="15" name="Rectangle 14"/>
          <p:cNvSpPr/>
          <p:nvPr/>
        </p:nvSpPr>
        <p:spPr>
          <a:xfrm>
            <a:off x="1486740" y="3105149"/>
            <a:ext cx="981075" cy="638175"/>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err="1">
                <a:solidFill>
                  <a:schemeClr val="bg2">
                    <a:lumMod val="90000"/>
                    <a:lumOff val="10000"/>
                  </a:schemeClr>
                </a:solidFill>
              </a:rPr>
              <a:t>Cyton</a:t>
            </a:r>
            <a:r>
              <a:rPr lang="en-US" sz="1100" dirty="0">
                <a:solidFill>
                  <a:schemeClr val="bg2">
                    <a:lumMod val="90000"/>
                    <a:lumOff val="10000"/>
                  </a:schemeClr>
                </a:solidFill>
              </a:rPr>
              <a:t> board</a:t>
            </a:r>
            <a:endParaRPr lang="en-US" dirty="0">
              <a:solidFill>
                <a:schemeClr val="bg2">
                  <a:lumMod val="90000"/>
                  <a:lumOff val="10000"/>
                </a:schemeClr>
              </a:solidFill>
            </a:endParaRPr>
          </a:p>
        </p:txBody>
      </p:sp>
      <p:sp>
        <p:nvSpPr>
          <p:cNvPr id="16" name="Rectangle 15"/>
          <p:cNvSpPr/>
          <p:nvPr/>
        </p:nvSpPr>
        <p:spPr>
          <a:xfrm>
            <a:off x="3271839" y="3105149"/>
            <a:ext cx="914400" cy="638175"/>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err="1">
                <a:solidFill>
                  <a:schemeClr val="bg2">
                    <a:lumMod val="90000"/>
                    <a:lumOff val="10000"/>
                  </a:schemeClr>
                </a:solidFill>
              </a:rPr>
              <a:t>OpenBCI</a:t>
            </a:r>
            <a:r>
              <a:rPr lang="en-US" sz="1100" dirty="0">
                <a:solidFill>
                  <a:schemeClr val="bg2">
                    <a:lumMod val="90000"/>
                    <a:lumOff val="10000"/>
                  </a:schemeClr>
                </a:solidFill>
              </a:rPr>
              <a:t>- GUI (PC)</a:t>
            </a:r>
            <a:endParaRPr lang="en-US" dirty="0">
              <a:solidFill>
                <a:schemeClr val="bg2">
                  <a:lumMod val="90000"/>
                  <a:lumOff val="10000"/>
                </a:schemeClr>
              </a:solidFill>
            </a:endParaRPr>
          </a:p>
        </p:txBody>
      </p:sp>
      <p:sp>
        <p:nvSpPr>
          <p:cNvPr id="17" name="Rectangle 16"/>
          <p:cNvSpPr/>
          <p:nvPr/>
        </p:nvSpPr>
        <p:spPr>
          <a:xfrm>
            <a:off x="4588673" y="2466974"/>
            <a:ext cx="1114423" cy="638175"/>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solidFill>
                  <a:schemeClr val="bg2">
                    <a:lumMod val="90000"/>
                    <a:lumOff val="10000"/>
                  </a:schemeClr>
                </a:solidFill>
              </a:rPr>
              <a:t>Lab-Recorder</a:t>
            </a:r>
            <a:endParaRPr lang="en-US" dirty="0">
              <a:solidFill>
                <a:schemeClr val="bg2">
                  <a:lumMod val="90000"/>
                  <a:lumOff val="10000"/>
                </a:schemeClr>
              </a:solidFill>
            </a:endParaRPr>
          </a:p>
        </p:txBody>
      </p:sp>
      <p:sp>
        <p:nvSpPr>
          <p:cNvPr id="18" name="Rectangle 17"/>
          <p:cNvSpPr/>
          <p:nvPr/>
        </p:nvSpPr>
        <p:spPr>
          <a:xfrm>
            <a:off x="7981951" y="3105148"/>
            <a:ext cx="981075" cy="638175"/>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solidFill>
                  <a:schemeClr val="bg2">
                    <a:lumMod val="90000"/>
                    <a:lumOff val="10000"/>
                  </a:schemeClr>
                </a:solidFill>
              </a:rPr>
              <a:t>classifier</a:t>
            </a:r>
            <a:endParaRPr lang="en-US" dirty="0">
              <a:solidFill>
                <a:schemeClr val="bg2">
                  <a:lumMod val="90000"/>
                  <a:lumOff val="10000"/>
                </a:schemeClr>
              </a:solidFill>
            </a:endParaRPr>
          </a:p>
        </p:txBody>
      </p:sp>
      <p:sp>
        <p:nvSpPr>
          <p:cNvPr id="19" name="Rectangle 18"/>
          <p:cNvSpPr/>
          <p:nvPr/>
        </p:nvSpPr>
        <p:spPr>
          <a:xfrm>
            <a:off x="7640728" y="4267198"/>
            <a:ext cx="981075" cy="638175"/>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solidFill>
                  <a:schemeClr val="bg2">
                    <a:lumMod val="90000"/>
                    <a:lumOff val="10000"/>
                  </a:schemeClr>
                </a:solidFill>
              </a:rPr>
              <a:t>Controller</a:t>
            </a:r>
          </a:p>
        </p:txBody>
      </p:sp>
      <p:sp>
        <p:nvSpPr>
          <p:cNvPr id="20" name="Rectangle 19"/>
          <p:cNvSpPr/>
          <p:nvPr/>
        </p:nvSpPr>
        <p:spPr>
          <a:xfrm>
            <a:off x="6122194" y="4267198"/>
            <a:ext cx="981075" cy="638175"/>
          </a:xfrm>
          <a:prstGeom prst="rect">
            <a:avLst/>
          </a:prstGeom>
          <a:ln>
            <a:solidFill>
              <a:schemeClr val="tx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solidFill>
                  <a:schemeClr val="bg2">
                    <a:lumMod val="90000"/>
                    <a:lumOff val="10000"/>
                  </a:schemeClr>
                </a:solidFill>
              </a:rPr>
              <a:t>Hand orthosis</a:t>
            </a:r>
            <a:endParaRPr lang="en-US" dirty="0">
              <a:solidFill>
                <a:schemeClr val="bg2">
                  <a:lumMod val="90000"/>
                  <a:lumOff val="10000"/>
                </a:schemeClr>
              </a:solidFill>
            </a:endParaRPr>
          </a:p>
        </p:txBody>
      </p:sp>
      <p:cxnSp>
        <p:nvCxnSpPr>
          <p:cNvPr id="22" name="Straight Connector 21"/>
          <p:cNvCxnSpPr/>
          <p:nvPr/>
        </p:nvCxnSpPr>
        <p:spPr>
          <a:xfrm>
            <a:off x="163603" y="2162175"/>
            <a:ext cx="8713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4" idx="3"/>
            <a:endCxn id="5" idx="1"/>
          </p:cNvCxnSpPr>
          <p:nvPr/>
        </p:nvCxnSpPr>
        <p:spPr>
          <a:xfrm>
            <a:off x="1358991" y="1700209"/>
            <a:ext cx="4258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3"/>
            <a:endCxn id="6" idx="1"/>
          </p:cNvCxnSpPr>
          <p:nvPr/>
        </p:nvCxnSpPr>
        <p:spPr>
          <a:xfrm>
            <a:off x="2980204" y="1700209"/>
            <a:ext cx="884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8" idx="1"/>
          </p:cNvCxnSpPr>
          <p:nvPr/>
        </p:nvCxnSpPr>
        <p:spPr>
          <a:xfrm>
            <a:off x="4979056" y="1700209"/>
            <a:ext cx="57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a:endCxn id="9" idx="1"/>
          </p:cNvCxnSpPr>
          <p:nvPr/>
        </p:nvCxnSpPr>
        <p:spPr>
          <a:xfrm>
            <a:off x="6910942" y="1700209"/>
            <a:ext cx="36615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3"/>
            <a:endCxn id="15" idx="1"/>
          </p:cNvCxnSpPr>
          <p:nvPr/>
        </p:nvCxnSpPr>
        <p:spPr>
          <a:xfrm flipV="1">
            <a:off x="1144678" y="3424237"/>
            <a:ext cx="3420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3"/>
            <a:endCxn id="16" idx="1"/>
          </p:cNvCxnSpPr>
          <p:nvPr/>
        </p:nvCxnSpPr>
        <p:spPr>
          <a:xfrm>
            <a:off x="2467815" y="3424237"/>
            <a:ext cx="804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0"/>
            <a:endCxn id="17" idx="1"/>
          </p:cNvCxnSpPr>
          <p:nvPr/>
        </p:nvCxnSpPr>
        <p:spPr>
          <a:xfrm rot="5400000" flipH="1" flipV="1">
            <a:off x="3999313" y="2515789"/>
            <a:ext cx="319087" cy="8596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3"/>
            <a:endCxn id="7" idx="1"/>
          </p:cNvCxnSpPr>
          <p:nvPr/>
        </p:nvCxnSpPr>
        <p:spPr>
          <a:xfrm>
            <a:off x="4186239" y="3424237"/>
            <a:ext cx="17621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7" idx="3"/>
            <a:endCxn id="7" idx="0"/>
          </p:cNvCxnSpPr>
          <p:nvPr/>
        </p:nvCxnSpPr>
        <p:spPr>
          <a:xfrm>
            <a:off x="5703096" y="2786062"/>
            <a:ext cx="909637" cy="3190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3"/>
            <a:endCxn id="18" idx="1"/>
          </p:cNvCxnSpPr>
          <p:nvPr/>
        </p:nvCxnSpPr>
        <p:spPr>
          <a:xfrm flipV="1">
            <a:off x="7277101" y="3424236"/>
            <a:ext cx="7048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8" idx="2"/>
            <a:endCxn id="19" idx="0"/>
          </p:cNvCxnSpPr>
          <p:nvPr/>
        </p:nvCxnSpPr>
        <p:spPr>
          <a:xfrm rot="5400000">
            <a:off x="8039941" y="3834649"/>
            <a:ext cx="523875" cy="3412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9" idx="1"/>
            <a:endCxn id="20" idx="3"/>
          </p:cNvCxnSpPr>
          <p:nvPr/>
        </p:nvCxnSpPr>
        <p:spPr>
          <a:xfrm flipH="1">
            <a:off x="7103269" y="4586286"/>
            <a:ext cx="537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C68E242-AB57-455D-88B3-510F8C55F5BD}"/>
              </a:ext>
            </a:extLst>
          </p:cNvPr>
          <p:cNvSpPr txBox="1"/>
          <p:nvPr/>
        </p:nvSpPr>
        <p:spPr>
          <a:xfrm>
            <a:off x="3114719" y="1425226"/>
            <a:ext cx="536331" cy="307777"/>
          </a:xfrm>
          <a:prstGeom prst="rect">
            <a:avLst/>
          </a:prstGeom>
          <a:noFill/>
        </p:spPr>
        <p:txBody>
          <a:bodyPr wrap="square" rtlCol="0">
            <a:spAutoFit/>
          </a:bodyPr>
          <a:lstStyle/>
          <a:p>
            <a:r>
              <a:rPr lang="en-GB" dirty="0"/>
              <a:t>BLE</a:t>
            </a:r>
          </a:p>
        </p:txBody>
      </p:sp>
      <p:sp>
        <p:nvSpPr>
          <p:cNvPr id="29" name="TextBox 28">
            <a:extLst>
              <a:ext uri="{FF2B5EF4-FFF2-40B4-BE49-F238E27FC236}">
                <a16:creationId xmlns:a16="http://schemas.microsoft.com/office/drawing/2014/main" id="{D05CB962-28E2-4483-B199-D692C674F54C}"/>
              </a:ext>
            </a:extLst>
          </p:cNvPr>
          <p:cNvSpPr txBox="1"/>
          <p:nvPr/>
        </p:nvSpPr>
        <p:spPr>
          <a:xfrm>
            <a:off x="4979056" y="1420247"/>
            <a:ext cx="536331" cy="307777"/>
          </a:xfrm>
          <a:prstGeom prst="rect">
            <a:avLst/>
          </a:prstGeom>
          <a:noFill/>
        </p:spPr>
        <p:txBody>
          <a:bodyPr wrap="square" rtlCol="0">
            <a:spAutoFit/>
          </a:bodyPr>
          <a:lstStyle/>
          <a:p>
            <a:r>
              <a:rPr lang="en-GB" dirty="0"/>
              <a:t>LSL</a:t>
            </a:r>
          </a:p>
        </p:txBody>
      </p:sp>
      <p:sp>
        <p:nvSpPr>
          <p:cNvPr id="31" name="TextBox 30">
            <a:extLst>
              <a:ext uri="{FF2B5EF4-FFF2-40B4-BE49-F238E27FC236}">
                <a16:creationId xmlns:a16="http://schemas.microsoft.com/office/drawing/2014/main" id="{16FE48D4-E03F-4E7A-9F89-ADE485B77E19}"/>
              </a:ext>
            </a:extLst>
          </p:cNvPr>
          <p:cNvSpPr txBox="1"/>
          <p:nvPr/>
        </p:nvSpPr>
        <p:spPr>
          <a:xfrm>
            <a:off x="2546474" y="3121852"/>
            <a:ext cx="536331" cy="307777"/>
          </a:xfrm>
          <a:prstGeom prst="rect">
            <a:avLst/>
          </a:prstGeom>
          <a:noFill/>
        </p:spPr>
        <p:txBody>
          <a:bodyPr wrap="square" rtlCol="0">
            <a:spAutoFit/>
          </a:bodyPr>
          <a:lstStyle/>
          <a:p>
            <a:r>
              <a:rPr lang="en-GB" dirty="0"/>
              <a:t>BLE</a:t>
            </a:r>
          </a:p>
        </p:txBody>
      </p:sp>
      <p:sp>
        <p:nvSpPr>
          <p:cNvPr id="33" name="TextBox 32">
            <a:extLst>
              <a:ext uri="{FF2B5EF4-FFF2-40B4-BE49-F238E27FC236}">
                <a16:creationId xmlns:a16="http://schemas.microsoft.com/office/drawing/2014/main" id="{877AF775-967D-425D-893D-F3022865309E}"/>
              </a:ext>
            </a:extLst>
          </p:cNvPr>
          <p:cNvSpPr txBox="1"/>
          <p:nvPr/>
        </p:nvSpPr>
        <p:spPr>
          <a:xfrm>
            <a:off x="3929126" y="2488125"/>
            <a:ext cx="536331" cy="307777"/>
          </a:xfrm>
          <a:prstGeom prst="rect">
            <a:avLst/>
          </a:prstGeom>
          <a:noFill/>
        </p:spPr>
        <p:txBody>
          <a:bodyPr wrap="square" rtlCol="0">
            <a:spAutoFit/>
          </a:bodyPr>
          <a:lstStyle/>
          <a:p>
            <a:r>
              <a:rPr lang="en-GB" dirty="0"/>
              <a:t>LSL</a:t>
            </a:r>
          </a:p>
        </p:txBody>
      </p:sp>
      <p:sp>
        <p:nvSpPr>
          <p:cNvPr id="35" name="TextBox 34">
            <a:extLst>
              <a:ext uri="{FF2B5EF4-FFF2-40B4-BE49-F238E27FC236}">
                <a16:creationId xmlns:a16="http://schemas.microsoft.com/office/drawing/2014/main" id="{3C7F56C2-CD0C-44AF-8EA3-B44EFCD4E921}"/>
              </a:ext>
            </a:extLst>
          </p:cNvPr>
          <p:cNvSpPr txBox="1"/>
          <p:nvPr/>
        </p:nvSpPr>
        <p:spPr>
          <a:xfrm>
            <a:off x="4722097" y="3142381"/>
            <a:ext cx="536331" cy="307777"/>
          </a:xfrm>
          <a:prstGeom prst="rect">
            <a:avLst/>
          </a:prstGeom>
          <a:noFill/>
        </p:spPr>
        <p:txBody>
          <a:bodyPr wrap="square" rtlCol="0">
            <a:spAutoFit/>
          </a:bodyPr>
          <a:lstStyle/>
          <a:p>
            <a:r>
              <a:rPr lang="en-GB" dirty="0"/>
              <a:t>LSL</a:t>
            </a:r>
          </a:p>
        </p:txBody>
      </p:sp>
      <p:sp>
        <p:nvSpPr>
          <p:cNvPr id="37" name="TextBox 36">
            <a:extLst>
              <a:ext uri="{FF2B5EF4-FFF2-40B4-BE49-F238E27FC236}">
                <a16:creationId xmlns:a16="http://schemas.microsoft.com/office/drawing/2014/main" id="{8C1C5D62-C745-4CE5-AD67-983BF2E49656}"/>
              </a:ext>
            </a:extLst>
          </p:cNvPr>
          <p:cNvSpPr txBox="1"/>
          <p:nvPr/>
        </p:nvSpPr>
        <p:spPr>
          <a:xfrm>
            <a:off x="7338464" y="3142382"/>
            <a:ext cx="704850" cy="307776"/>
          </a:xfrm>
          <a:prstGeom prst="rect">
            <a:avLst/>
          </a:prstGeom>
          <a:noFill/>
        </p:spPr>
        <p:txBody>
          <a:bodyPr wrap="square" rtlCol="0">
            <a:spAutoFit/>
          </a:bodyPr>
          <a:lstStyle/>
          <a:p>
            <a:r>
              <a:rPr lang="en-GB" dirty="0"/>
              <a:t>OSC</a:t>
            </a:r>
          </a:p>
        </p:txBody>
      </p:sp>
      <p:sp>
        <p:nvSpPr>
          <p:cNvPr id="39" name="TextBox 38">
            <a:extLst>
              <a:ext uri="{FF2B5EF4-FFF2-40B4-BE49-F238E27FC236}">
                <a16:creationId xmlns:a16="http://schemas.microsoft.com/office/drawing/2014/main" id="{FE7EC2CF-594A-4769-BAE9-8314C9CE52F9}"/>
              </a:ext>
            </a:extLst>
          </p:cNvPr>
          <p:cNvSpPr txBox="1"/>
          <p:nvPr/>
        </p:nvSpPr>
        <p:spPr>
          <a:xfrm>
            <a:off x="8430151" y="3789919"/>
            <a:ext cx="854168" cy="316384"/>
          </a:xfrm>
          <a:prstGeom prst="rect">
            <a:avLst/>
          </a:prstGeom>
          <a:noFill/>
        </p:spPr>
        <p:txBody>
          <a:bodyPr wrap="square" rtlCol="0">
            <a:spAutoFit/>
          </a:bodyPr>
          <a:lstStyle/>
          <a:p>
            <a:r>
              <a:rPr lang="en-GB" dirty="0"/>
              <a:t>SERIAL</a:t>
            </a:r>
          </a:p>
        </p:txBody>
      </p:sp>
    </p:spTree>
    <p:extLst>
      <p:ext uri="{BB962C8B-B14F-4D97-AF65-F5344CB8AC3E}">
        <p14:creationId xmlns:p14="http://schemas.microsoft.com/office/powerpoint/2010/main" val="172719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PREPROCESSING AND FEATURE-EXTRACTION</a:t>
            </a:r>
            <a:endParaRPr/>
          </a:p>
        </p:txBody>
      </p:sp>
      <p:sp>
        <p:nvSpPr>
          <p:cNvPr id="123" name="Google Shape;123;p19"/>
          <p:cNvSpPr txBox="1">
            <a:spLocks noGrp="1"/>
          </p:cNvSpPr>
          <p:nvPr>
            <p:ph type="body" idx="1"/>
          </p:nvPr>
        </p:nvSpPr>
        <p:spPr>
          <a:xfrm>
            <a:off x="729450" y="2078874"/>
            <a:ext cx="8028470" cy="3064625"/>
          </a:xfrm>
          <a:prstGeom prst="rect">
            <a:avLst/>
          </a:prstGeom>
        </p:spPr>
        <p:txBody>
          <a:bodyPr spcFirstLastPara="1" wrap="square" lIns="91425" tIns="91425" rIns="91425" bIns="91425" anchor="t" anchorCtr="0">
            <a:noAutofit/>
          </a:bodyPr>
          <a:lstStyle/>
          <a:p>
            <a:pPr marL="285750" indent="-285750">
              <a:lnSpc>
                <a:spcPct val="150000"/>
              </a:lnSpc>
              <a:spcAft>
                <a:spcPts val="1200"/>
              </a:spcAft>
              <a:buFont typeface="Arial" panose="020B0604020202020204" pitchFamily="34" charset="0"/>
              <a:buChar char="•"/>
            </a:pPr>
            <a:r>
              <a:rPr lang="en-US" sz="1400" dirty="0"/>
              <a:t>Raw EEG data acquired by non-invasive method is usually contaminated with biological and non-biological artifacts. Preprocessing involves removing these artifacts</a:t>
            </a:r>
          </a:p>
          <a:p>
            <a:pPr marL="285750" indent="-285750">
              <a:lnSpc>
                <a:spcPct val="150000"/>
              </a:lnSpc>
              <a:spcAft>
                <a:spcPts val="1200"/>
              </a:spcAft>
              <a:buFont typeface="Arial" panose="020B0604020202020204" pitchFamily="34" charset="0"/>
              <a:buChar char="•"/>
            </a:pPr>
            <a:r>
              <a:rPr lang="en-US" sz="1400" dirty="0"/>
              <a:t>To train classifier, we need to identify time window of certain events, for machine-learning classifier to learn from and classify events appropriately. Preprocessing helps identify unique events and their time of occurrence.</a:t>
            </a:r>
          </a:p>
          <a:p>
            <a:pPr marL="285750" indent="-285750">
              <a:lnSpc>
                <a:spcPct val="150000"/>
              </a:lnSpc>
              <a:spcAft>
                <a:spcPts val="1200"/>
              </a:spcAft>
              <a:buFont typeface="Arial" panose="020B0604020202020204" pitchFamily="34" charset="0"/>
              <a:buChar char="•"/>
            </a:pPr>
            <a:r>
              <a:rPr lang="en-US" sz="1400" dirty="0"/>
              <a:t>Certain parameters of EEG data which can indicate motor-imagery task being performed need to be computed from the EEG data. An understanding of the EEG data nature is needed to efficiently carry out this computations called feature-extraction</a:t>
            </a: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698259" y="120216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 STATEMENT</a:t>
            </a:r>
            <a:endParaRPr dirty="0"/>
          </a:p>
        </p:txBody>
      </p:sp>
      <p:sp>
        <p:nvSpPr>
          <p:cNvPr id="93" name="Google Shape;93;p14"/>
          <p:cNvSpPr txBox="1">
            <a:spLocks noGrp="1"/>
          </p:cNvSpPr>
          <p:nvPr>
            <p:ph type="body" idx="1"/>
          </p:nvPr>
        </p:nvSpPr>
        <p:spPr>
          <a:xfrm>
            <a:off x="101600" y="1635760"/>
            <a:ext cx="8770257" cy="3426097"/>
          </a:xfrm>
          <a:prstGeom prst="rect">
            <a:avLst/>
          </a:prstGeom>
        </p:spPr>
        <p:txBody>
          <a:bodyPr spcFirstLastPara="1" wrap="square" lIns="91425" tIns="91425" rIns="91425" bIns="91425" anchor="t" anchorCtr="0">
            <a:normAutofit fontScale="92500" lnSpcReduction="20000"/>
          </a:bodyPr>
          <a:lstStyle/>
          <a:p>
            <a:pPr marL="0" indent="0">
              <a:lnSpc>
                <a:spcPct val="210000"/>
              </a:lnSpc>
              <a:buNone/>
            </a:pPr>
            <a:r>
              <a:rPr lang="en" dirty="0"/>
              <a:t>Humanity might become capable of regifting it’s dead elements with life . Certainly in this age of technology it should possess the ability to restore certain  human vitalities.  One of such vitalities is the ability of whole and  non-partial movement of body parts. The following are major reasons why this study is very important:</a:t>
            </a:r>
          </a:p>
          <a:p>
            <a:pPr marL="285750" indent="-285750">
              <a:lnSpc>
                <a:spcPct val="210000"/>
              </a:lnSpc>
              <a:buFont typeface="Arial" panose="020B0604020202020204" pitchFamily="34" charset="0"/>
              <a:buChar char="•"/>
            </a:pPr>
            <a:r>
              <a:rPr lang="en" dirty="0"/>
              <a:t>Neuro-rehabilitation  </a:t>
            </a:r>
          </a:p>
          <a:p>
            <a:pPr marL="285750" indent="-285750">
              <a:lnSpc>
                <a:spcPct val="210000"/>
              </a:lnSpc>
              <a:buFont typeface="Arial" panose="020B0604020202020204" pitchFamily="34" charset="0"/>
              <a:buChar char="•"/>
            </a:pPr>
            <a:r>
              <a:rPr lang="en-US" dirty="0"/>
              <a:t>Unpredictable period of recovery of physically disabled persons</a:t>
            </a:r>
            <a:endParaRPr lang="en" dirty="0"/>
          </a:p>
          <a:p>
            <a:pPr marL="285750" indent="-285750">
              <a:lnSpc>
                <a:spcPct val="210000"/>
              </a:lnSpc>
              <a:buFont typeface="Arial" panose="020B0604020202020204" pitchFamily="34" charset="0"/>
              <a:buChar char="•"/>
            </a:pPr>
            <a:r>
              <a:rPr lang="en-US" dirty="0">
                <a:latin typeface="Lato" panose="020B0604020202020204" charset="0"/>
              </a:rPr>
              <a:t>Contributes  to works on the revitalization of human motion</a:t>
            </a:r>
          </a:p>
          <a:p>
            <a:pPr marL="285750" indent="-285750">
              <a:lnSpc>
                <a:spcPct val="210000"/>
              </a:lnSpc>
              <a:buFont typeface="Arial" panose="020B0604020202020204" pitchFamily="34" charset="0"/>
              <a:buChar char="•"/>
            </a:pPr>
            <a:r>
              <a:rPr lang="en-US" dirty="0">
                <a:latin typeface="Lato" panose="020B0604020202020204" charset="0"/>
              </a:rPr>
              <a:t>Contributes to works on prosthetics development</a:t>
            </a:r>
          </a:p>
          <a:p>
            <a:pPr marL="285750" indent="-285750">
              <a:lnSpc>
                <a:spcPct val="210000"/>
              </a:lnSpc>
              <a:buFont typeface="Arial" panose="020B0604020202020204" pitchFamily="34" charset="0"/>
              <a:buChar char="•"/>
            </a:pPr>
            <a:r>
              <a:rPr lang="en-US" dirty="0">
                <a:latin typeface="Lato" panose="020B0604020202020204" charset="0"/>
              </a:rPr>
              <a:t>Aids physiotherapy</a:t>
            </a:r>
          </a:p>
          <a:p>
            <a:pPr marL="285750" indent="-285750">
              <a:lnSpc>
                <a:spcPct val="210000"/>
              </a:lnSpc>
              <a:buFont typeface="Arial" panose="020B0604020202020204" pitchFamily="34" charset="0"/>
              <a:buChar char="•"/>
            </a:pPr>
            <a:r>
              <a:rPr lang="en-US" dirty="0">
                <a:latin typeface="Lato" panose="020B0604020202020204" charset="0"/>
              </a:rPr>
              <a:t>Pain reduction in movement e.g. rheumatoid patients</a:t>
            </a:r>
            <a:r>
              <a:rPr lang="en" dirty="0"/>
              <a:t> </a:t>
            </a:r>
          </a:p>
          <a:p>
            <a:pPr marL="0" indent="0">
              <a:buNone/>
            </a:pPr>
            <a:endParaRPr lang="en" dirty="0"/>
          </a:p>
          <a:p>
            <a:pPr marL="0" indent="0">
              <a:buNone/>
            </a:pP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6828" y="1404256"/>
            <a:ext cx="8937171" cy="3739244"/>
          </a:xfrm>
        </p:spPr>
        <p:txBody>
          <a:bodyPr>
            <a:noAutofit/>
          </a:bodyPr>
          <a:lstStyle/>
          <a:p>
            <a:pPr>
              <a:lnSpc>
                <a:spcPct val="150000"/>
              </a:lnSpc>
            </a:pPr>
            <a:r>
              <a:rPr lang="en-US" sz="1400" dirty="0"/>
              <a:t>Pre-processing and feature-extraction were both software based, the software's used are, </a:t>
            </a:r>
            <a:r>
              <a:rPr lang="en-US" sz="1400" dirty="0" err="1"/>
              <a:t>Neuropype</a:t>
            </a:r>
            <a:r>
              <a:rPr lang="en-US" sz="1400" dirty="0"/>
              <a:t> pipeline-designer and python script.</a:t>
            </a:r>
          </a:p>
          <a:p>
            <a:pPr>
              <a:lnSpc>
                <a:spcPct val="150000"/>
              </a:lnSpc>
            </a:pPr>
            <a:r>
              <a:rPr lang="en-US" sz="1400" dirty="0"/>
              <a:t> implemented using the Two major preprocessing steps were carried out</a:t>
            </a:r>
          </a:p>
          <a:p>
            <a:pPr lvl="1">
              <a:lnSpc>
                <a:spcPct val="150000"/>
              </a:lnSpc>
              <a:buFont typeface="Wingdings" panose="05000000000000000000" pitchFamily="2" charset="2"/>
              <a:buChar char="§"/>
            </a:pPr>
            <a:r>
              <a:rPr lang="en-US" sz="1400" b="1" dirty="0"/>
              <a:t>FIR filtering (Band-pass):</a:t>
            </a:r>
            <a:r>
              <a:rPr lang="en-US" sz="1400" dirty="0"/>
              <a:t> A band-pass filter with lower and upper cut-off frequencies of  8Hz and  30Hz respectively. Stop-band attenuation  frequencies were 5Hz and 32Hz respectively.</a:t>
            </a:r>
          </a:p>
          <a:p>
            <a:pPr marL="615950" lvl="1" indent="0">
              <a:lnSpc>
                <a:spcPct val="150000"/>
              </a:lnSpc>
              <a:buNone/>
            </a:pPr>
            <a:r>
              <a:rPr lang="en-US" sz="1200" dirty="0"/>
              <a:t>	</a:t>
            </a:r>
          </a:p>
          <a:p>
            <a:pPr marL="615950" lvl="1" indent="0">
              <a:lnSpc>
                <a:spcPct val="150000"/>
              </a:lnSpc>
              <a:buNone/>
            </a:pPr>
            <a:endParaRPr lang="en-US" sz="1200" dirty="0"/>
          </a:p>
          <a:p>
            <a:pPr marL="615950" lvl="1" indent="0">
              <a:lnSpc>
                <a:spcPct val="150000"/>
              </a:lnSpc>
              <a:buNone/>
            </a:pPr>
            <a:endParaRPr lang="en-US" sz="1200" dirty="0"/>
          </a:p>
          <a:p>
            <a:pPr marL="615950" lvl="1" indent="0">
              <a:lnSpc>
                <a:spcPct val="150000"/>
              </a:lnSpc>
              <a:buNone/>
            </a:pPr>
            <a:endParaRPr lang="en-US" sz="1200" dirty="0"/>
          </a:p>
          <a:p>
            <a:pPr marL="615950" lvl="1" indent="0">
              <a:lnSpc>
                <a:spcPct val="150000"/>
              </a:lnSpc>
              <a:buNone/>
            </a:pPr>
            <a:endParaRPr lang="en-US" sz="1200" dirty="0"/>
          </a:p>
          <a:p>
            <a:pPr marL="615950" lvl="1" indent="0">
              <a:lnSpc>
                <a:spcPct val="150000"/>
              </a:lnSpc>
              <a:buNone/>
            </a:pPr>
            <a:endParaRPr lang="en-US" sz="1200" dirty="0"/>
          </a:p>
          <a:p>
            <a:pPr lvl="1">
              <a:lnSpc>
                <a:spcPct val="150000"/>
              </a:lnSpc>
              <a:buFont typeface="Wingdings" panose="05000000000000000000" pitchFamily="2" charset="2"/>
              <a:buChar char="§"/>
            </a:pPr>
            <a:r>
              <a:rPr lang="en-US" sz="1400" b="1" dirty="0"/>
              <a:t>Segmentation around events </a:t>
            </a:r>
          </a:p>
        </p:txBody>
      </p:sp>
      <p:graphicFrame>
        <p:nvGraphicFramePr>
          <p:cNvPr id="2" name="Table 1"/>
          <p:cNvGraphicFramePr>
            <a:graphicFrameLocks noGrp="1"/>
          </p:cNvGraphicFramePr>
          <p:nvPr>
            <p:extLst>
              <p:ext uri="{D42A27DB-BD31-4B8C-83A1-F6EECF244321}">
                <p14:modId xmlns:p14="http://schemas.microsoft.com/office/powerpoint/2010/main" val="3205401724"/>
              </p:ext>
            </p:extLst>
          </p:nvPr>
        </p:nvGraphicFramePr>
        <p:xfrm>
          <a:off x="1310640" y="3171007"/>
          <a:ext cx="6014720" cy="1370512"/>
        </p:xfrm>
        <a:graphic>
          <a:graphicData uri="http://schemas.openxmlformats.org/drawingml/2006/table">
            <a:tbl>
              <a:tblPr firstRow="1" bandRow="1">
                <a:tableStyleId>{5C0DC1F9-E234-437D-B2A9-52C411BC1C8B}</a:tableStyleId>
              </a:tblPr>
              <a:tblGrid>
                <a:gridCol w="3007360">
                  <a:extLst>
                    <a:ext uri="{9D8B030D-6E8A-4147-A177-3AD203B41FA5}">
                      <a16:colId xmlns:a16="http://schemas.microsoft.com/office/drawing/2014/main" val="1268861352"/>
                    </a:ext>
                  </a:extLst>
                </a:gridCol>
                <a:gridCol w="3007360">
                  <a:extLst>
                    <a:ext uri="{9D8B030D-6E8A-4147-A177-3AD203B41FA5}">
                      <a16:colId xmlns:a16="http://schemas.microsoft.com/office/drawing/2014/main" val="3442036879"/>
                    </a:ext>
                  </a:extLst>
                </a:gridCol>
              </a:tblGrid>
              <a:tr h="342628">
                <a:tc>
                  <a:txBody>
                    <a:bodyPr/>
                    <a:lstStyle/>
                    <a:p>
                      <a:r>
                        <a:rPr lang="en-US" sz="1100" dirty="0"/>
                        <a:t>Ocular</a:t>
                      </a:r>
                    </a:p>
                  </a:txBody>
                  <a:tcPr/>
                </a:tc>
                <a:tc>
                  <a:txBody>
                    <a:bodyPr/>
                    <a:lstStyle/>
                    <a:p>
                      <a:r>
                        <a:rPr lang="en-US" sz="1100" dirty="0"/>
                        <a:t>Below 4Hz</a:t>
                      </a:r>
                    </a:p>
                  </a:txBody>
                  <a:tcPr/>
                </a:tc>
                <a:extLst>
                  <a:ext uri="{0D108BD9-81ED-4DB2-BD59-A6C34878D82A}">
                    <a16:rowId xmlns:a16="http://schemas.microsoft.com/office/drawing/2014/main" val="3730743150"/>
                  </a:ext>
                </a:extLst>
              </a:tr>
              <a:tr h="342628">
                <a:tc>
                  <a:txBody>
                    <a:bodyPr/>
                    <a:lstStyle/>
                    <a:p>
                      <a:r>
                        <a:rPr lang="en-US" sz="1100" dirty="0"/>
                        <a:t>EEG</a:t>
                      </a:r>
                    </a:p>
                  </a:txBody>
                  <a:tcPr/>
                </a:tc>
                <a:tc>
                  <a:txBody>
                    <a:bodyPr/>
                    <a:lstStyle/>
                    <a:p>
                      <a:r>
                        <a:rPr lang="en-US" sz="1100" dirty="0"/>
                        <a:t>Below 1.2Hz</a:t>
                      </a:r>
                    </a:p>
                  </a:txBody>
                  <a:tcPr/>
                </a:tc>
                <a:extLst>
                  <a:ext uri="{0D108BD9-81ED-4DB2-BD59-A6C34878D82A}">
                    <a16:rowId xmlns:a16="http://schemas.microsoft.com/office/drawing/2014/main" val="491598175"/>
                  </a:ext>
                </a:extLst>
              </a:tr>
              <a:tr h="342628">
                <a:tc>
                  <a:txBody>
                    <a:bodyPr/>
                    <a:lstStyle/>
                    <a:p>
                      <a:r>
                        <a:rPr lang="en-US" sz="1100" dirty="0"/>
                        <a:t>EMG</a:t>
                      </a:r>
                    </a:p>
                  </a:txBody>
                  <a:tcPr/>
                </a:tc>
                <a:tc>
                  <a:txBody>
                    <a:bodyPr/>
                    <a:lstStyle/>
                    <a:p>
                      <a:r>
                        <a:rPr lang="en-US" sz="1100" dirty="0"/>
                        <a:t>Below 30Hz</a:t>
                      </a:r>
                    </a:p>
                  </a:txBody>
                  <a:tcPr/>
                </a:tc>
                <a:extLst>
                  <a:ext uri="{0D108BD9-81ED-4DB2-BD59-A6C34878D82A}">
                    <a16:rowId xmlns:a16="http://schemas.microsoft.com/office/drawing/2014/main" val="4126134555"/>
                  </a:ext>
                </a:extLst>
              </a:tr>
              <a:tr h="342628">
                <a:tc>
                  <a:txBody>
                    <a:bodyPr/>
                    <a:lstStyle/>
                    <a:p>
                      <a:r>
                        <a:rPr lang="en-US" sz="1100" dirty="0"/>
                        <a:t>Power line</a:t>
                      </a:r>
                      <a:r>
                        <a:rPr lang="en-US" sz="1100" baseline="0" dirty="0"/>
                        <a:t> interference</a:t>
                      </a:r>
                      <a:endParaRPr lang="en-US" sz="1100" dirty="0"/>
                    </a:p>
                  </a:txBody>
                  <a:tcPr/>
                </a:tc>
                <a:tc>
                  <a:txBody>
                    <a:bodyPr/>
                    <a:lstStyle/>
                    <a:p>
                      <a:r>
                        <a:rPr lang="en-US" sz="1100" dirty="0"/>
                        <a:t>50Hz</a:t>
                      </a:r>
                    </a:p>
                  </a:txBody>
                  <a:tcPr/>
                </a:tc>
                <a:extLst>
                  <a:ext uri="{0D108BD9-81ED-4DB2-BD59-A6C34878D82A}">
                    <a16:rowId xmlns:a16="http://schemas.microsoft.com/office/drawing/2014/main" val="260917303"/>
                  </a:ext>
                </a:extLst>
              </a:tr>
            </a:tbl>
          </a:graphicData>
        </a:graphic>
      </p:graphicFrame>
    </p:spTree>
    <p:extLst>
      <p:ext uri="{BB962C8B-B14F-4D97-AF65-F5344CB8AC3E}">
        <p14:creationId xmlns:p14="http://schemas.microsoft.com/office/powerpoint/2010/main" val="285306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20" y="1300480"/>
            <a:ext cx="8849360" cy="3677920"/>
          </a:xfrm>
        </p:spPr>
        <p:txBody>
          <a:bodyPr>
            <a:normAutofit fontScale="92500"/>
          </a:bodyPr>
          <a:lstStyle/>
          <a:p>
            <a:pPr>
              <a:lnSpc>
                <a:spcPct val="200000"/>
              </a:lnSpc>
            </a:pPr>
            <a:r>
              <a:rPr lang="en-US" dirty="0"/>
              <a:t>Four extraction methods were applied to the data whose resulting features were fed to a machine-classifier separately</a:t>
            </a:r>
          </a:p>
          <a:p>
            <a:pPr lvl="1">
              <a:lnSpc>
                <a:spcPct val="200000"/>
              </a:lnSpc>
              <a:buFont typeface="Wingdings" panose="05000000000000000000" pitchFamily="2" charset="2"/>
              <a:buChar char="§"/>
            </a:pPr>
            <a:r>
              <a:rPr lang="en-US" sz="1300" b="1" dirty="0"/>
              <a:t>Common Spatial Patterns (CSP) </a:t>
            </a:r>
          </a:p>
          <a:p>
            <a:pPr lvl="2">
              <a:lnSpc>
                <a:spcPct val="200000"/>
              </a:lnSpc>
              <a:buFont typeface="Wingdings" panose="05000000000000000000" pitchFamily="2" charset="2"/>
              <a:buChar char="Ø"/>
            </a:pPr>
            <a:r>
              <a:rPr lang="en-US" sz="1300" dirty="0"/>
              <a:t>Is a supervised  technique for spatial filtering</a:t>
            </a:r>
          </a:p>
          <a:p>
            <a:pPr lvl="2">
              <a:lnSpc>
                <a:spcPct val="200000"/>
              </a:lnSpc>
              <a:buFont typeface="Wingdings" panose="05000000000000000000" pitchFamily="2" charset="2"/>
              <a:buChar char="Ø"/>
            </a:pPr>
            <a:r>
              <a:rPr lang="en-US" sz="1300" dirty="0"/>
              <a:t>used for maximization of discriminability of features</a:t>
            </a:r>
          </a:p>
          <a:p>
            <a:pPr lvl="2">
              <a:lnSpc>
                <a:spcPct val="200000"/>
              </a:lnSpc>
              <a:buFont typeface="Wingdings" panose="05000000000000000000" pitchFamily="2" charset="2"/>
              <a:buChar char="Ø"/>
            </a:pPr>
            <a:r>
              <a:rPr lang="en-US" sz="1300" dirty="0"/>
              <a:t>Common to binary motor-imagery classification applications</a:t>
            </a:r>
          </a:p>
          <a:p>
            <a:pPr lvl="2">
              <a:lnSpc>
                <a:spcPct val="200000"/>
              </a:lnSpc>
              <a:buFont typeface="Wingdings" panose="05000000000000000000" pitchFamily="2" charset="2"/>
              <a:buChar char="Ø"/>
            </a:pPr>
            <a:r>
              <a:rPr lang="en-US" sz="1300" dirty="0"/>
              <a:t>Output pattern pair vectors. </a:t>
            </a:r>
          </a:p>
          <a:p>
            <a:pPr lvl="2">
              <a:lnSpc>
                <a:spcPct val="200000"/>
              </a:lnSpc>
              <a:buFont typeface="Wingdings" panose="05000000000000000000" pitchFamily="2" charset="2"/>
              <a:buChar char="Ø"/>
            </a:pPr>
            <a:r>
              <a:rPr lang="en-US" sz="1300" dirty="0"/>
              <a:t>Finds spatial filters that maximize variance of filtered data from one class and minimize variance of filtered data from other class</a:t>
            </a:r>
          </a:p>
          <a:p>
            <a:pPr lvl="2">
              <a:lnSpc>
                <a:spcPct val="200000"/>
              </a:lnSpc>
              <a:buFont typeface="Wingdings" panose="05000000000000000000" pitchFamily="2" charset="2"/>
              <a:buChar char="Ø"/>
            </a:pPr>
            <a:r>
              <a:rPr lang="en-US" sz="1300" dirty="0"/>
              <a:t>Four spatial filters used in this project</a:t>
            </a:r>
          </a:p>
        </p:txBody>
      </p:sp>
    </p:spTree>
    <p:extLst>
      <p:ext uri="{BB962C8B-B14F-4D97-AF65-F5344CB8AC3E}">
        <p14:creationId xmlns:p14="http://schemas.microsoft.com/office/powerpoint/2010/main" val="1082552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4" y="1473200"/>
            <a:ext cx="8768816" cy="3586480"/>
          </a:xfrm>
          <a:prstGeom prst="rect">
            <a:avLst/>
          </a:prstGeom>
        </p:spPr>
      </p:pic>
    </p:spTree>
    <p:extLst>
      <p:ext uri="{BB962C8B-B14F-4D97-AF65-F5344CB8AC3E}">
        <p14:creationId xmlns:p14="http://schemas.microsoft.com/office/powerpoint/2010/main" val="1449813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3840" y="1341120"/>
            <a:ext cx="8686800" cy="3647440"/>
          </a:xfrm>
        </p:spPr>
        <p:txBody>
          <a:bodyPr/>
          <a:lstStyle/>
          <a:p>
            <a:pPr lvl="1">
              <a:lnSpc>
                <a:spcPct val="200000"/>
              </a:lnSpc>
              <a:buFont typeface="Wingdings" panose="05000000000000000000" pitchFamily="2" charset="2"/>
              <a:buChar char="§"/>
            </a:pPr>
            <a:r>
              <a:rPr lang="en-US" sz="1200" b="1" dirty="0"/>
              <a:t>Filter Banks Common Spatial Patterns (FBCSP)</a:t>
            </a:r>
          </a:p>
          <a:p>
            <a:pPr lvl="2">
              <a:lnSpc>
                <a:spcPct val="200000"/>
              </a:lnSpc>
              <a:buFont typeface="Wingdings" panose="05000000000000000000" pitchFamily="2" charset="2"/>
              <a:buChar char="Ø"/>
            </a:pPr>
            <a:r>
              <a:rPr lang="en-US" sz="1200" b="1" dirty="0"/>
              <a:t> </a:t>
            </a:r>
            <a:r>
              <a:rPr lang="en-US" sz="1200" dirty="0"/>
              <a:t>A modified form of CSP. </a:t>
            </a:r>
          </a:p>
          <a:p>
            <a:pPr lvl="2">
              <a:lnSpc>
                <a:spcPct val="200000"/>
              </a:lnSpc>
              <a:buFont typeface="Wingdings" panose="05000000000000000000" pitchFamily="2" charset="2"/>
              <a:buChar char="Ø"/>
            </a:pPr>
            <a:r>
              <a:rPr lang="en-US" sz="1200" dirty="0"/>
              <a:t>Based on the  property of operational frequency band relating to efficiency of CSP</a:t>
            </a:r>
          </a:p>
          <a:p>
            <a:pPr lvl="2">
              <a:lnSpc>
                <a:spcPct val="200000"/>
              </a:lnSpc>
              <a:buFont typeface="Wingdings" panose="05000000000000000000" pitchFamily="2" charset="2"/>
              <a:buChar char="Ø"/>
            </a:pPr>
            <a:r>
              <a:rPr lang="en-US" sz="1200" dirty="0"/>
              <a:t>Splits EEG signals into frequency bands of interest using multiple band-pass filters and then performs CSP on each frequency bands separately</a:t>
            </a:r>
          </a:p>
          <a:p>
            <a:pPr lvl="2">
              <a:lnSpc>
                <a:spcPct val="200000"/>
              </a:lnSpc>
              <a:buFont typeface="Wingdings" panose="05000000000000000000" pitchFamily="2" charset="2"/>
              <a:buChar char="Ø"/>
            </a:pPr>
            <a:r>
              <a:rPr lang="en-US" sz="1200" dirty="0"/>
              <a:t>Signal split into the µ-band and β-band with frequency bands 8Hz to 12Hz and 13Hz to 30Hz respectively</a:t>
            </a:r>
          </a:p>
          <a:p>
            <a:pPr lvl="2">
              <a:lnSpc>
                <a:spcPct val="200000"/>
              </a:lnSpc>
              <a:buFont typeface="Wingdings" panose="05000000000000000000" pitchFamily="2" charset="2"/>
              <a:buChar char="Ø"/>
            </a:pPr>
            <a:r>
              <a:rPr lang="en-US" sz="1200" dirty="0"/>
              <a:t>Four spatial patterns used in this project</a:t>
            </a:r>
          </a:p>
          <a:p>
            <a:pPr marL="146050" indent="0">
              <a:buNone/>
            </a:pPr>
            <a:endParaRPr lang="en-US" dirty="0"/>
          </a:p>
        </p:txBody>
      </p:sp>
    </p:spTree>
    <p:extLst>
      <p:ext uri="{BB962C8B-B14F-4D97-AF65-F5344CB8AC3E}">
        <p14:creationId xmlns:p14="http://schemas.microsoft.com/office/powerpoint/2010/main" val="3100538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20" y="1076960"/>
            <a:ext cx="8808720" cy="3911600"/>
          </a:xfrm>
        </p:spPr>
        <p:txBody>
          <a:bodyPr>
            <a:normAutofit fontScale="92500"/>
          </a:bodyPr>
          <a:lstStyle/>
          <a:p>
            <a:pPr lvl="1">
              <a:lnSpc>
                <a:spcPct val="200000"/>
              </a:lnSpc>
              <a:buFont typeface="Wingdings" panose="05000000000000000000" pitchFamily="2" charset="2"/>
              <a:buChar char="§"/>
            </a:pPr>
            <a:r>
              <a:rPr lang="en-US" sz="1200" b="1" dirty="0"/>
              <a:t>Principal Component Analysis (PCA)</a:t>
            </a:r>
          </a:p>
          <a:p>
            <a:pPr lvl="2">
              <a:lnSpc>
                <a:spcPct val="200000"/>
              </a:lnSpc>
              <a:buFont typeface="Wingdings" panose="05000000000000000000" pitchFamily="2" charset="2"/>
              <a:buChar char="Ø"/>
            </a:pPr>
            <a:r>
              <a:rPr lang="en-US" sz="1200" dirty="0"/>
              <a:t>Dimensionality reduction technique in spatial filtering</a:t>
            </a:r>
          </a:p>
          <a:p>
            <a:pPr lvl="2">
              <a:lnSpc>
                <a:spcPct val="200000"/>
              </a:lnSpc>
              <a:buFont typeface="Wingdings" panose="05000000000000000000" pitchFamily="2" charset="2"/>
              <a:buChar char="Ø"/>
            </a:pPr>
            <a:r>
              <a:rPr lang="en-US" sz="1200" dirty="0"/>
              <a:t>Improves runtime of classifiers</a:t>
            </a:r>
          </a:p>
          <a:p>
            <a:pPr lvl="2">
              <a:lnSpc>
                <a:spcPct val="200000"/>
              </a:lnSpc>
              <a:buFont typeface="Wingdings" panose="05000000000000000000" pitchFamily="2" charset="2"/>
              <a:buChar char="Ø"/>
            </a:pPr>
            <a:r>
              <a:rPr lang="en-US" sz="1200" dirty="0"/>
              <a:t>Removes correlations between component vectors of input </a:t>
            </a:r>
            <a:r>
              <a:rPr lang="en-US" sz="1200" dirty="0" smtClean="0"/>
              <a:t>data</a:t>
            </a:r>
          </a:p>
          <a:p>
            <a:pPr lvl="2">
              <a:lnSpc>
                <a:spcPct val="200000"/>
              </a:lnSpc>
              <a:buFont typeface="Wingdings" panose="05000000000000000000" pitchFamily="2" charset="2"/>
              <a:buChar char="Ø"/>
            </a:pPr>
            <a:r>
              <a:rPr lang="en-US" sz="1200" dirty="0" smtClean="0"/>
              <a:t>Revels hidden dimensions of statistical </a:t>
            </a:r>
            <a:r>
              <a:rPr lang="en-US" sz="1200" dirty="0" err="1" smtClean="0"/>
              <a:t>variabilityy</a:t>
            </a:r>
            <a:endParaRPr lang="en-US" sz="1200" dirty="0"/>
          </a:p>
          <a:p>
            <a:pPr lvl="1">
              <a:lnSpc>
                <a:spcPct val="200000"/>
              </a:lnSpc>
              <a:buFont typeface="Wingdings" panose="05000000000000000000" pitchFamily="2" charset="2"/>
              <a:buChar char="§"/>
            </a:pPr>
            <a:r>
              <a:rPr lang="en-US" sz="1200" b="1" dirty="0"/>
              <a:t>Wavelet Transform</a:t>
            </a:r>
          </a:p>
          <a:p>
            <a:pPr lvl="2">
              <a:lnSpc>
                <a:spcPct val="200000"/>
              </a:lnSpc>
              <a:buFont typeface="Wingdings" panose="05000000000000000000" pitchFamily="2" charset="2"/>
              <a:buChar char="Ø"/>
            </a:pPr>
            <a:r>
              <a:rPr lang="en-US" sz="1200" dirty="0"/>
              <a:t>Time-frequency domain analysis </a:t>
            </a:r>
            <a:r>
              <a:rPr lang="en-US" sz="1200" dirty="0" smtClean="0"/>
              <a:t>method</a:t>
            </a:r>
          </a:p>
          <a:p>
            <a:pPr lvl="2">
              <a:lnSpc>
                <a:spcPct val="200000"/>
              </a:lnSpc>
              <a:buFont typeface="Wingdings" panose="05000000000000000000" pitchFamily="2" charset="2"/>
              <a:buChar char="Ø"/>
            </a:pPr>
            <a:r>
              <a:rPr lang="en-US" sz="1200" dirty="0" smtClean="0"/>
              <a:t>A wave-like oscillation that is localized in time</a:t>
            </a:r>
          </a:p>
          <a:p>
            <a:pPr lvl="2">
              <a:lnSpc>
                <a:spcPct val="200000"/>
              </a:lnSpc>
              <a:buFont typeface="Wingdings" panose="05000000000000000000" pitchFamily="2" charset="2"/>
              <a:buChar char="Ø"/>
            </a:pPr>
            <a:r>
              <a:rPr lang="en-US" sz="1200" dirty="0" err="1" smtClean="0"/>
              <a:t>Morlet</a:t>
            </a:r>
            <a:r>
              <a:rPr lang="en-US" sz="1200" dirty="0" smtClean="0"/>
              <a:t> wavelet used</a:t>
            </a:r>
            <a:endParaRPr lang="en-US" sz="1200" dirty="0"/>
          </a:p>
          <a:p>
            <a:pPr lvl="2">
              <a:lnSpc>
                <a:spcPct val="200000"/>
              </a:lnSpc>
              <a:buFont typeface="Wingdings" panose="05000000000000000000" pitchFamily="2" charset="2"/>
              <a:buChar char="Ø"/>
            </a:pPr>
            <a:r>
              <a:rPr lang="en-US" sz="1200" dirty="0"/>
              <a:t>Temporal and frequency resolution balance</a:t>
            </a:r>
          </a:p>
          <a:p>
            <a:pPr lvl="2">
              <a:lnSpc>
                <a:spcPct val="200000"/>
              </a:lnSpc>
              <a:buFont typeface="Wingdings" panose="05000000000000000000" pitchFamily="2" charset="2"/>
              <a:buChar char="Ø"/>
            </a:pPr>
            <a:r>
              <a:rPr lang="en-US" sz="1200" dirty="0"/>
              <a:t>Does not assume signals are stationary as opposed to Fourier analysis methods</a:t>
            </a:r>
          </a:p>
          <a:p>
            <a:pPr marL="1073150" lvl="2" indent="0">
              <a:buNone/>
            </a:pPr>
            <a:endParaRPr lang="en-US" dirty="0"/>
          </a:p>
        </p:txBody>
      </p:sp>
    </p:spTree>
    <p:extLst>
      <p:ext uri="{BB962C8B-B14F-4D97-AF65-F5344CB8AC3E}">
        <p14:creationId xmlns:p14="http://schemas.microsoft.com/office/powerpoint/2010/main" val="37902799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Emmanuel Olateju\Documents\GitHub\school projects\EEE401\pictures\PCA.png"/>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
            <a:ext cx="8798560" cy="4937760"/>
          </a:xfrm>
          <a:prstGeom prst="rect">
            <a:avLst/>
          </a:prstGeom>
          <a:noFill/>
          <a:ln>
            <a:noFill/>
          </a:ln>
        </p:spPr>
      </p:pic>
    </p:spTree>
    <p:extLst>
      <p:ext uri="{BB962C8B-B14F-4D97-AF65-F5344CB8AC3E}">
        <p14:creationId xmlns:p14="http://schemas.microsoft.com/office/powerpoint/2010/main" val="5149930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 &amp; CLASSIFICATION</a:t>
            </a:r>
            <a:endParaRPr/>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285750" lvl="0" indent="-285750" algn="l" rtl="0">
              <a:spcBef>
                <a:spcPts val="0"/>
              </a:spcBef>
              <a:spcAft>
                <a:spcPts val="1200"/>
              </a:spcAft>
              <a:buFont typeface="Arial" panose="020B0604020202020204" pitchFamily="34" charset="0"/>
              <a:buChar char="•"/>
            </a:pPr>
            <a:r>
              <a:rPr lang="en-GB" dirty="0"/>
              <a:t>Deep neural networks consisting of convolutional layers and LSTM layers are employed for classification of the CSP and FBCSP features.</a:t>
            </a:r>
          </a:p>
          <a:p>
            <a:pPr marL="285750" lvl="0" indent="-285750" algn="l" rtl="0">
              <a:spcBef>
                <a:spcPts val="0"/>
              </a:spcBef>
              <a:spcAft>
                <a:spcPts val="1200"/>
              </a:spcAft>
              <a:buFont typeface="Arial" panose="020B0604020202020204" pitchFamily="34" charset="0"/>
              <a:buChar char="•"/>
            </a:pPr>
            <a:r>
              <a:rPr lang="en-GB" dirty="0"/>
              <a:t>Conventional Machine learning algorithms such as SVM, Linear Discriminant Analysis, Boosting algorithms are used to classify the PCA extracted feature vectors.</a:t>
            </a:r>
          </a:p>
          <a:p>
            <a:pPr marL="285750" lvl="0" indent="-285750" algn="l" rtl="0">
              <a:spcBef>
                <a:spcPts val="0"/>
              </a:spcBef>
              <a:spcAft>
                <a:spcPts val="1200"/>
              </a:spcAft>
              <a:buFont typeface="Arial" panose="020B0604020202020204" pitchFamily="34" charset="0"/>
              <a:buChar char="•"/>
            </a:pPr>
            <a:r>
              <a:rPr lang="en-GB" dirty="0"/>
              <a:t>The CNN+LSTM classifier achieved an accuracy of 82% on training data and 59% on validation data after cross-validation on EEG data from multiple subjects.</a:t>
            </a:r>
          </a:p>
          <a:p>
            <a:pPr marL="285750" lvl="0" indent="-285750" algn="l" rtl="0">
              <a:spcBef>
                <a:spcPts val="0"/>
              </a:spcBef>
              <a:spcAft>
                <a:spcPts val="1200"/>
              </a:spcAft>
              <a:buFont typeface="Arial" panose="020B0604020202020204" pitchFamily="34" charset="0"/>
              <a:buChar char="•"/>
            </a:pPr>
            <a:r>
              <a:rPr lang="en-GB" dirty="0"/>
              <a:t>The performance was limited by the insufficient amount of data available for training.</a:t>
            </a:r>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HAND ORTHOSIS DESIGN</a:t>
            </a:r>
            <a:endParaRPr/>
          </a:p>
        </p:txBody>
      </p:sp>
      <p:sp>
        <p:nvSpPr>
          <p:cNvPr id="135" name="Google Shape;135;p21"/>
          <p:cNvSpPr txBox="1">
            <a:spLocks noGrp="1"/>
          </p:cNvSpPr>
          <p:nvPr>
            <p:ph type="body" idx="1"/>
          </p:nvPr>
        </p:nvSpPr>
        <p:spPr>
          <a:xfrm>
            <a:off x="729450" y="2078874"/>
            <a:ext cx="7688700" cy="2610571"/>
          </a:xfrm>
          <a:prstGeom prst="rect">
            <a:avLst/>
          </a:prstGeom>
        </p:spPr>
        <p:txBody>
          <a:bodyPr spcFirstLastPara="1" wrap="square" lIns="91425" tIns="91425" rIns="91425" bIns="91425" anchor="t" anchorCtr="0">
            <a:normAutofit fontScale="92500" lnSpcReduction="10000"/>
          </a:bodyPr>
          <a:lstStyle/>
          <a:p>
            <a:pPr marL="285750" indent="-285750">
              <a:buFont typeface="Arial" panose="020B0604020202020204" pitchFamily="34" charset="0"/>
              <a:buChar char="•"/>
            </a:pPr>
            <a:r>
              <a:rPr lang="en-US" dirty="0"/>
              <a:t>Before printing the hand orthosis, thorough analysis was carried out on the human hand, to have an overview of what to design and picking the right measurement for each fingers. Autodesk Inventor(2021) was used to design the hand orthosis and the design was constructed into different sections and parts, it helps to ease the stress while using a 3-D printer to print the hand orthosis and its ease to assemble the parts together after printing.  The design was constructed to be a left hand since majority of humans are right handed,  so the left hand has limited functions it could perform, especially at old ages for humans, Although a right hand design can also be constructed for left hand users that find it difficult to use their right hand very well.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the design has been completed using Autodesk Inventor (2021), the file is exported from Autodesk inventor(IPT File) to STL file, it was later sliced using </a:t>
            </a:r>
            <a:r>
              <a:rPr lang="en-US" dirty="0" err="1"/>
              <a:t>Ultimaker</a:t>
            </a:r>
            <a:r>
              <a:rPr lang="en-US" dirty="0"/>
              <a:t> </a:t>
            </a:r>
            <a:r>
              <a:rPr lang="en-US" dirty="0" err="1"/>
              <a:t>Cura</a:t>
            </a:r>
            <a:r>
              <a:rPr lang="en-US" dirty="0"/>
              <a:t>, which convert the STL file to the language the 3-D printer understands, that is Geometric code (G-code). The G-code is uploaded to the machine with the use of a memory card.</a:t>
            </a:r>
            <a:endParaRP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HAND ORTHOSIS DESIGN</a:t>
            </a:r>
            <a:endParaRPr/>
          </a:p>
        </p:txBody>
      </p:sp>
      <p:pic>
        <p:nvPicPr>
          <p:cNvPr id="141" name="Google Shape;141;p22"/>
          <p:cNvPicPr preferRelativeResize="0"/>
          <p:nvPr/>
        </p:nvPicPr>
        <p:blipFill>
          <a:blip r:embed="rId3">
            <a:alphaModFix/>
          </a:blip>
          <a:stretch>
            <a:fillRect/>
          </a:stretch>
        </p:blipFill>
        <p:spPr>
          <a:xfrm>
            <a:off x="152400" y="2006250"/>
            <a:ext cx="4419600" cy="2916027"/>
          </a:xfrm>
          <a:prstGeom prst="rect">
            <a:avLst/>
          </a:prstGeom>
          <a:noFill/>
          <a:ln>
            <a:noFill/>
          </a:ln>
        </p:spPr>
      </p:pic>
      <p:graphicFrame>
        <p:nvGraphicFramePr>
          <p:cNvPr id="142" name="Google Shape;142;p22"/>
          <p:cNvGraphicFramePr/>
          <p:nvPr/>
        </p:nvGraphicFramePr>
        <p:xfrm>
          <a:off x="5597725" y="2619250"/>
          <a:ext cx="3019425" cy="2308740"/>
        </p:xfrm>
        <a:graphic>
          <a:graphicData uri="http://schemas.openxmlformats.org/drawingml/2006/table">
            <a:tbl>
              <a:tblPr>
                <a:noFill/>
                <a:tableStyleId>{5C0DC1F9-E234-437D-B2A9-52C411BC1C8B}</a:tableStyleId>
              </a:tblPr>
              <a:tblGrid>
                <a:gridCol w="600075">
                  <a:extLst>
                    <a:ext uri="{9D8B030D-6E8A-4147-A177-3AD203B41FA5}">
                      <a16:colId xmlns:a16="http://schemas.microsoft.com/office/drawing/2014/main" val="20000"/>
                    </a:ext>
                  </a:extLst>
                </a:gridCol>
                <a:gridCol w="819150">
                  <a:extLst>
                    <a:ext uri="{9D8B030D-6E8A-4147-A177-3AD203B41FA5}">
                      <a16:colId xmlns:a16="http://schemas.microsoft.com/office/drawing/2014/main" val="20001"/>
                    </a:ext>
                  </a:extLst>
                </a:gridCol>
                <a:gridCol w="742950">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552450">
                <a:tc>
                  <a:txBody>
                    <a:bodyPr/>
                    <a:lstStyle/>
                    <a:p>
                      <a:pPr marL="0" lvl="0" indent="0" algn="l" rtl="0">
                        <a:lnSpc>
                          <a:spcPct val="115000"/>
                        </a:lnSpc>
                        <a:spcBef>
                          <a:spcPts val="0"/>
                        </a:spcBef>
                        <a:spcAft>
                          <a:spcPts val="0"/>
                        </a:spcAft>
                        <a:buNone/>
                      </a:pPr>
                      <a:r>
                        <a:rPr lang="en" sz="1800" b="1" dirty="0"/>
                        <a:t>S/N</a:t>
                      </a:r>
                      <a:endParaRPr sz="1800" b="1" dirty="0"/>
                    </a:p>
                  </a:txBody>
                  <a:tcPr marL="91425" marR="91425" marT="91425" marB="91425"/>
                </a:tc>
                <a:tc>
                  <a:txBody>
                    <a:bodyPr/>
                    <a:lstStyle/>
                    <a:p>
                      <a:pPr marL="0" lvl="0" indent="0" algn="l" rtl="0">
                        <a:lnSpc>
                          <a:spcPct val="115000"/>
                        </a:lnSpc>
                        <a:spcBef>
                          <a:spcPts val="0"/>
                        </a:spcBef>
                        <a:spcAft>
                          <a:spcPts val="0"/>
                        </a:spcAft>
                        <a:buNone/>
                      </a:pPr>
                      <a:r>
                        <a:rPr lang="en" sz="1800" b="1"/>
                        <a:t>A</a:t>
                      </a:r>
                      <a:endParaRPr sz="1800" b="1"/>
                    </a:p>
                    <a:p>
                      <a:pPr marL="0" lvl="0" indent="0" algn="l" rtl="0">
                        <a:lnSpc>
                          <a:spcPct val="115000"/>
                        </a:lnSpc>
                        <a:spcBef>
                          <a:spcPts val="0"/>
                        </a:spcBef>
                        <a:spcAft>
                          <a:spcPts val="0"/>
                        </a:spcAft>
                        <a:buNone/>
                      </a:pPr>
                      <a:r>
                        <a:rPr lang="en" sz="1800" b="1"/>
                        <a:t>(MM)</a:t>
                      </a:r>
                      <a:endParaRPr sz="1800" b="1"/>
                    </a:p>
                  </a:txBody>
                  <a:tcPr marL="91425" marR="91425" marT="91425" marB="91425"/>
                </a:tc>
                <a:tc>
                  <a:txBody>
                    <a:bodyPr/>
                    <a:lstStyle/>
                    <a:p>
                      <a:pPr marL="0" lvl="0" indent="0" algn="l" rtl="0">
                        <a:lnSpc>
                          <a:spcPct val="115000"/>
                        </a:lnSpc>
                        <a:spcBef>
                          <a:spcPts val="0"/>
                        </a:spcBef>
                        <a:spcAft>
                          <a:spcPts val="0"/>
                        </a:spcAft>
                        <a:buNone/>
                      </a:pPr>
                      <a:r>
                        <a:rPr lang="en" sz="1800" b="1"/>
                        <a:t>B</a:t>
                      </a:r>
                      <a:endParaRPr sz="1800" b="1"/>
                    </a:p>
                    <a:p>
                      <a:pPr marL="0" lvl="0" indent="0" algn="l" rtl="0">
                        <a:lnSpc>
                          <a:spcPct val="115000"/>
                        </a:lnSpc>
                        <a:spcBef>
                          <a:spcPts val="0"/>
                        </a:spcBef>
                        <a:spcAft>
                          <a:spcPts val="0"/>
                        </a:spcAft>
                        <a:buNone/>
                      </a:pPr>
                      <a:r>
                        <a:rPr lang="en" sz="1800" b="1"/>
                        <a:t>(MM)</a:t>
                      </a:r>
                      <a:endParaRPr sz="1800" b="1"/>
                    </a:p>
                  </a:txBody>
                  <a:tcPr marL="91425" marR="91425" marT="91425" marB="91425"/>
                </a:tc>
                <a:tc>
                  <a:txBody>
                    <a:bodyPr/>
                    <a:lstStyle/>
                    <a:p>
                      <a:pPr marL="0" lvl="0" indent="0" algn="l" rtl="0">
                        <a:lnSpc>
                          <a:spcPct val="115000"/>
                        </a:lnSpc>
                        <a:spcBef>
                          <a:spcPts val="0"/>
                        </a:spcBef>
                        <a:spcAft>
                          <a:spcPts val="0"/>
                        </a:spcAft>
                        <a:buNone/>
                      </a:pPr>
                      <a:r>
                        <a:rPr lang="en" sz="1800" b="1"/>
                        <a:t>C</a:t>
                      </a:r>
                      <a:endParaRPr sz="1800" b="1"/>
                    </a:p>
                    <a:p>
                      <a:pPr marL="0" lvl="0" indent="0" algn="l" rtl="0">
                        <a:lnSpc>
                          <a:spcPct val="115000"/>
                        </a:lnSpc>
                        <a:spcBef>
                          <a:spcPts val="0"/>
                        </a:spcBef>
                        <a:spcAft>
                          <a:spcPts val="0"/>
                        </a:spcAft>
                        <a:buNone/>
                      </a:pPr>
                      <a:r>
                        <a:rPr lang="en" sz="1800" b="1"/>
                        <a:t>(MM)</a:t>
                      </a:r>
                      <a:endParaRPr sz="1800" b="1"/>
                    </a:p>
                  </a:txBody>
                  <a:tcPr marL="91425" marR="91425" marT="91425" marB="91425"/>
                </a:tc>
                <a:extLst>
                  <a:ext uri="{0D108BD9-81ED-4DB2-BD59-A6C34878D82A}">
                    <a16:rowId xmlns:a16="http://schemas.microsoft.com/office/drawing/2014/main" val="10000"/>
                  </a:ext>
                </a:extLst>
              </a:tr>
              <a:tr h="495300">
                <a:tc>
                  <a:txBody>
                    <a:bodyPr/>
                    <a:lstStyle/>
                    <a:p>
                      <a:pPr marL="0" lvl="0" indent="0" algn="l" rtl="0">
                        <a:lnSpc>
                          <a:spcPct val="115000"/>
                        </a:lnSpc>
                        <a:spcBef>
                          <a:spcPts val="0"/>
                        </a:spcBef>
                        <a:spcAft>
                          <a:spcPts val="0"/>
                        </a:spcAft>
                        <a:buNone/>
                      </a:pPr>
                      <a:r>
                        <a:rPr lang="en" sz="1800"/>
                        <a:t>1&amp;3</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t>30</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t>35</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t>40</a:t>
                      </a:r>
                      <a:endParaRPr sz="1800"/>
                    </a:p>
                  </a:txBody>
                  <a:tcPr marL="91425" marR="91425" marT="91425" marB="91425"/>
                </a:tc>
                <a:extLst>
                  <a:ext uri="{0D108BD9-81ED-4DB2-BD59-A6C34878D82A}">
                    <a16:rowId xmlns:a16="http://schemas.microsoft.com/office/drawing/2014/main" val="10001"/>
                  </a:ext>
                </a:extLst>
              </a:tr>
              <a:tr h="495300">
                <a:tc>
                  <a:txBody>
                    <a:bodyPr/>
                    <a:lstStyle/>
                    <a:p>
                      <a:pPr marL="0" lvl="0" indent="0" algn="l" rtl="0">
                        <a:lnSpc>
                          <a:spcPct val="115000"/>
                        </a:lnSpc>
                        <a:spcBef>
                          <a:spcPts val="0"/>
                        </a:spcBef>
                        <a:spcAft>
                          <a:spcPts val="0"/>
                        </a:spcAft>
                        <a:buNone/>
                      </a:pPr>
                      <a:r>
                        <a:rPr lang="en" sz="1800"/>
                        <a:t>2</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t>35</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t>40</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t>45</a:t>
                      </a:r>
                      <a:endParaRPr sz="1800"/>
                    </a:p>
                  </a:txBody>
                  <a:tcPr marL="91425" marR="91425" marT="91425" marB="91425"/>
                </a:tc>
                <a:extLst>
                  <a:ext uri="{0D108BD9-81ED-4DB2-BD59-A6C34878D82A}">
                    <a16:rowId xmlns:a16="http://schemas.microsoft.com/office/drawing/2014/main" val="10002"/>
                  </a:ext>
                </a:extLst>
              </a:tr>
              <a:tr h="495300">
                <a:tc>
                  <a:txBody>
                    <a:bodyPr/>
                    <a:lstStyle/>
                    <a:p>
                      <a:pPr marL="0" lvl="0" indent="0" algn="l" rtl="0">
                        <a:lnSpc>
                          <a:spcPct val="115000"/>
                        </a:lnSpc>
                        <a:spcBef>
                          <a:spcPts val="0"/>
                        </a:spcBef>
                        <a:spcAft>
                          <a:spcPts val="0"/>
                        </a:spcAft>
                        <a:buNone/>
                      </a:pPr>
                      <a:r>
                        <a:rPr lang="en" sz="1800"/>
                        <a:t>4</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t>25</a:t>
                      </a:r>
                      <a:endParaRPr sz="1800"/>
                    </a:p>
                  </a:txBody>
                  <a:tcPr marL="91425" marR="91425" marT="91425" marB="91425"/>
                </a:tc>
                <a:tc>
                  <a:txBody>
                    <a:bodyPr/>
                    <a:lstStyle/>
                    <a:p>
                      <a:pPr marL="0" lvl="0" indent="0" algn="l" rtl="0">
                        <a:lnSpc>
                          <a:spcPct val="115000"/>
                        </a:lnSpc>
                        <a:spcBef>
                          <a:spcPts val="0"/>
                        </a:spcBef>
                        <a:spcAft>
                          <a:spcPts val="0"/>
                        </a:spcAft>
                        <a:buNone/>
                      </a:pPr>
                      <a:r>
                        <a:rPr lang="en" sz="1800"/>
                        <a:t>30</a:t>
                      </a:r>
                      <a:endParaRPr sz="1800"/>
                    </a:p>
                  </a:txBody>
                  <a:tcPr marL="91425" marR="91425" marT="91425" marB="91425"/>
                </a:tc>
                <a:tc>
                  <a:txBody>
                    <a:bodyPr/>
                    <a:lstStyle/>
                    <a:p>
                      <a:pPr marL="0" lvl="0" indent="0" algn="l" rtl="0">
                        <a:lnSpc>
                          <a:spcPct val="115000"/>
                        </a:lnSpc>
                        <a:spcBef>
                          <a:spcPts val="0"/>
                        </a:spcBef>
                        <a:spcAft>
                          <a:spcPts val="0"/>
                        </a:spcAft>
                        <a:buNone/>
                      </a:pPr>
                      <a:r>
                        <a:rPr lang="en" sz="1800" dirty="0"/>
                        <a:t>35</a:t>
                      </a:r>
                      <a:endParaRPr sz="1800" dirty="0"/>
                    </a:p>
                  </a:txBody>
                  <a:tcPr marL="91425" marR="91425" marT="91425" marB="91425"/>
                </a:tc>
                <a:extLst>
                  <a:ext uri="{0D108BD9-81ED-4DB2-BD59-A6C34878D82A}">
                    <a16:rowId xmlns:a16="http://schemas.microsoft.com/office/drawing/2014/main" val="10003"/>
                  </a:ext>
                </a:extLst>
              </a:tr>
            </a:tbl>
          </a:graphicData>
        </a:graphic>
      </p:graphicFrame>
      <p:sp>
        <p:nvSpPr>
          <p:cNvPr id="143" name="Google Shape;143;p22"/>
          <p:cNvSpPr txBox="1"/>
          <p:nvPr/>
        </p:nvSpPr>
        <p:spPr>
          <a:xfrm>
            <a:off x="5790738" y="1622275"/>
            <a:ext cx="2633400" cy="135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t>THICKNESS: (1,2,3)</a:t>
            </a:r>
            <a:endParaRPr sz="1800"/>
          </a:p>
          <a:p>
            <a:pPr marL="0" lvl="0" indent="0" algn="l" rtl="0">
              <a:lnSpc>
                <a:spcPct val="115000"/>
              </a:lnSpc>
              <a:spcBef>
                <a:spcPts val="0"/>
              </a:spcBef>
              <a:spcAft>
                <a:spcPts val="0"/>
              </a:spcAft>
              <a:buNone/>
            </a:pPr>
            <a:r>
              <a:rPr lang="en" sz="1800"/>
              <a:t>B = 20mm</a:t>
            </a:r>
            <a:endParaRPr sz="1800"/>
          </a:p>
          <a:p>
            <a:pPr marL="0" lvl="0" indent="0" algn="l" rtl="0">
              <a:lnSpc>
                <a:spcPct val="115000"/>
              </a:lnSpc>
              <a:spcBef>
                <a:spcPts val="0"/>
              </a:spcBef>
              <a:spcAft>
                <a:spcPts val="0"/>
              </a:spcAft>
              <a:buNone/>
            </a:pPr>
            <a:r>
              <a:rPr lang="en" sz="1800"/>
              <a:t>W = 10mm</a:t>
            </a:r>
            <a:endParaRPr sz="1800"/>
          </a:p>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1135698"/>
            <a:ext cx="7688700" cy="535200"/>
          </a:xfrm>
        </p:spPr>
        <p:txBody>
          <a:bodyPr>
            <a:normAutofit fontScale="90000"/>
          </a:bodyPr>
          <a:lstStyle/>
          <a:p>
            <a:r>
              <a:rPr lang="en-US" dirty="0" smtClean="0"/>
              <a:t>3D Design of the Hand Orthosis</a:t>
            </a:r>
            <a:endParaRPr lang="en-US" dirty="0"/>
          </a:p>
        </p:txBody>
      </p:sp>
      <p:pic>
        <p:nvPicPr>
          <p:cNvPr id="1026" name="Picture 2" descr="IMG-20210622-WA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349978" y="651880"/>
            <a:ext cx="3336608" cy="537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951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810" y="1196730"/>
            <a:ext cx="7688700" cy="535200"/>
          </a:xfrm>
        </p:spPr>
        <p:txBody>
          <a:bodyPr>
            <a:normAutofit fontScale="90000"/>
          </a:bodyPr>
          <a:lstStyle/>
          <a:p>
            <a:r>
              <a:rPr lang="en-US" dirty="0"/>
              <a:t>BACKGROUND INFORMATION</a:t>
            </a:r>
          </a:p>
        </p:txBody>
      </p:sp>
      <p:sp>
        <p:nvSpPr>
          <p:cNvPr id="3" name="Text Placeholder 2"/>
          <p:cNvSpPr>
            <a:spLocks noGrp="1"/>
          </p:cNvSpPr>
          <p:nvPr>
            <p:ph type="body" idx="1"/>
          </p:nvPr>
        </p:nvSpPr>
        <p:spPr>
          <a:xfrm>
            <a:off x="111760" y="1731930"/>
            <a:ext cx="9032240" cy="3411570"/>
          </a:xfrm>
        </p:spPr>
        <p:txBody>
          <a:bodyPr>
            <a:normAutofit fontScale="77500" lnSpcReduction="20000"/>
          </a:bodyPr>
          <a:lstStyle/>
          <a:p>
            <a:pPr>
              <a:lnSpc>
                <a:spcPct val="200000"/>
              </a:lnSpc>
              <a:buFont typeface="Arial" panose="020B0604020202020204" pitchFamily="34" charset="0"/>
              <a:buChar char="•"/>
            </a:pPr>
            <a:r>
              <a:rPr lang="en-US" sz="2200" b="1" dirty="0"/>
              <a:t>Neuron action potential: </a:t>
            </a:r>
            <a:r>
              <a:rPr lang="en-US" sz="2200" dirty="0"/>
              <a:t>the brains computational unit. Communicates using chemicals called neurotransmitters. Has resting potential due to ion concentration gradient between it and its surroundings. Change in ion concentration gradient due to ion exchange represents flow of neurotransmitters(information) resulting in change in potential. Change in potential is called action potential(spikes). Firing rate(spikes frequency/timing) of neuron carries information on neuron activity </a:t>
            </a:r>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a:p>
            <a:pPr marL="146050" indent="0">
              <a:buNone/>
            </a:pPr>
            <a:endParaRPr lang="en-US" dirty="0"/>
          </a:p>
        </p:txBody>
      </p:sp>
    </p:spTree>
    <p:extLst>
      <p:ext uri="{BB962C8B-B14F-4D97-AF65-F5344CB8AC3E}">
        <p14:creationId xmlns:p14="http://schemas.microsoft.com/office/powerpoint/2010/main" val="2879149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815" y="2274994"/>
            <a:ext cx="7688700" cy="1047045"/>
          </a:xfrm>
        </p:spPr>
        <p:txBody>
          <a:bodyPr>
            <a:noAutofit/>
          </a:bodyPr>
          <a:lstStyle/>
          <a:p>
            <a:pPr algn="ctr"/>
            <a:r>
              <a:rPr lang="en-US" sz="4000" dirty="0"/>
              <a:t>THANK YOU FOR LISTENING</a:t>
            </a:r>
          </a:p>
        </p:txBody>
      </p:sp>
    </p:spTree>
    <p:extLst>
      <p:ext uri="{BB962C8B-B14F-4D97-AF65-F5344CB8AC3E}">
        <p14:creationId xmlns:p14="http://schemas.microsoft.com/office/powerpoint/2010/main" val="41910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605280"/>
            <a:ext cx="8666480" cy="3383280"/>
          </a:xfrm>
        </p:spPr>
        <p:txBody>
          <a:bodyPr>
            <a:normAutofit/>
          </a:bodyPr>
          <a:lstStyle/>
          <a:p>
            <a:pPr>
              <a:lnSpc>
                <a:spcPct val="200000"/>
              </a:lnSpc>
              <a:buFont typeface="Arial" panose="020B0604020202020204" pitchFamily="34" charset="0"/>
              <a:buChar char="•"/>
            </a:pPr>
            <a:r>
              <a:rPr lang="en-US" sz="1400" b="1" dirty="0"/>
              <a:t>Cortical activity due to mass neuron action, EEG signals, cortical-homunculus: </a:t>
            </a:r>
            <a:r>
              <a:rPr lang="en-US" sz="1400" dirty="0"/>
              <a:t> Invasive methods measure each neuron activity. Summation of closely located neurons  activity(action potential) is present on the brain cortex(the surface of the brain) and can be measured using non-invasive methods. Measuring these group action potentials at the surface of the brain generate the EEG signals. Neurons in certain areas of the cortex are more active during certain brain and human activity, this is given by the cortical-homunculus also know as Dr. Penfield’s mapping of cortical activity.</a:t>
            </a:r>
            <a:endParaRPr lang="en-US" sz="1400" b="1" dirty="0"/>
          </a:p>
          <a:p>
            <a:pPr>
              <a:lnSpc>
                <a:spcPct val="160000"/>
              </a:lnSpc>
              <a:buFont typeface="Arial" panose="020B0604020202020204" pitchFamily="34" charset="0"/>
              <a:buChar char="•"/>
            </a:pPr>
            <a:endParaRPr lang="en-US" b="1" dirty="0"/>
          </a:p>
          <a:p>
            <a:endParaRPr lang="en-US" dirty="0"/>
          </a:p>
        </p:txBody>
      </p:sp>
    </p:spTree>
    <p:extLst>
      <p:ext uri="{BB962C8B-B14F-4D97-AF65-F5344CB8AC3E}">
        <p14:creationId xmlns:p14="http://schemas.microsoft.com/office/powerpoint/2010/main" val="1007313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23857" y="4876800"/>
            <a:ext cx="2460172" cy="261610"/>
          </a:xfrm>
          <a:prstGeom prst="rect">
            <a:avLst/>
          </a:prstGeom>
          <a:noFill/>
        </p:spPr>
        <p:txBody>
          <a:bodyPr wrap="square" rtlCol="0">
            <a:spAutoFit/>
          </a:bodyPr>
          <a:lstStyle/>
          <a:p>
            <a:r>
              <a:rPr lang="en-US" sz="1100" i="1" dirty="0">
                <a:hlinkClick r:id="rId2"/>
              </a:rPr>
              <a:t>cortical homunculus</a:t>
            </a:r>
            <a:endParaRPr lang="en-US" i="1" dirty="0"/>
          </a:p>
        </p:txBody>
      </p:sp>
      <p:sp>
        <p:nvSpPr>
          <p:cNvPr id="3" name="Text Placeholder 2"/>
          <p:cNvSpPr>
            <a:spLocks noGrp="1"/>
          </p:cNvSpPr>
          <p:nvPr>
            <p:ph type="body" idx="1"/>
          </p:nvPr>
        </p:nvSpPr>
        <p:spPr>
          <a:xfrm>
            <a:off x="152400" y="1168727"/>
            <a:ext cx="8839200" cy="3969683"/>
          </a:xfrm>
        </p:spPr>
        <p:txBody>
          <a:bodyPr/>
          <a:lstStyle/>
          <a:p>
            <a:pPr marL="14605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146050" indent="0">
              <a:buNone/>
            </a:pPr>
            <a:endParaRPr lang="en-US" dirty="0"/>
          </a:p>
          <a:p>
            <a:pPr marL="146050" indent="0">
              <a:buNone/>
            </a:pPr>
            <a:endParaRPr lang="en-US" dirty="0"/>
          </a:p>
          <a:p>
            <a:pPr marL="14605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829" y="1168727"/>
            <a:ext cx="3722915" cy="366707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946184074"/>
              </p:ext>
            </p:extLst>
          </p:nvPr>
        </p:nvGraphicFramePr>
        <p:xfrm>
          <a:off x="152400" y="1784332"/>
          <a:ext cx="4626429" cy="2435859"/>
        </p:xfrm>
        <a:graphic>
          <a:graphicData uri="http://schemas.openxmlformats.org/drawingml/2006/table">
            <a:tbl>
              <a:tblPr firstRow="1" bandRow="1">
                <a:tableStyleId>{5C0DC1F9-E234-437D-B2A9-52C411BC1C8B}</a:tableStyleId>
              </a:tblPr>
              <a:tblGrid>
                <a:gridCol w="1542143">
                  <a:extLst>
                    <a:ext uri="{9D8B030D-6E8A-4147-A177-3AD203B41FA5}">
                      <a16:colId xmlns:a16="http://schemas.microsoft.com/office/drawing/2014/main" val="2459392537"/>
                    </a:ext>
                  </a:extLst>
                </a:gridCol>
                <a:gridCol w="1542143">
                  <a:extLst>
                    <a:ext uri="{9D8B030D-6E8A-4147-A177-3AD203B41FA5}">
                      <a16:colId xmlns:a16="http://schemas.microsoft.com/office/drawing/2014/main" val="397644067"/>
                    </a:ext>
                  </a:extLst>
                </a:gridCol>
                <a:gridCol w="1542143">
                  <a:extLst>
                    <a:ext uri="{9D8B030D-6E8A-4147-A177-3AD203B41FA5}">
                      <a16:colId xmlns:a16="http://schemas.microsoft.com/office/drawing/2014/main" val="3666838374"/>
                    </a:ext>
                  </a:extLst>
                </a:gridCol>
              </a:tblGrid>
              <a:tr h="368571">
                <a:tc>
                  <a:txBody>
                    <a:bodyPr/>
                    <a:lstStyle/>
                    <a:p>
                      <a:r>
                        <a:rPr lang="el-GR" sz="1400" dirty="0"/>
                        <a:t>Δ</a:t>
                      </a:r>
                      <a:r>
                        <a:rPr lang="en-US" sz="1400" dirty="0"/>
                        <a:t> (delta)</a:t>
                      </a:r>
                    </a:p>
                  </a:txBody>
                  <a:tcPr/>
                </a:tc>
                <a:tc>
                  <a:txBody>
                    <a:bodyPr/>
                    <a:lstStyle/>
                    <a:p>
                      <a:r>
                        <a:rPr lang="en-US" sz="1400" dirty="0"/>
                        <a:t>0.5-4Hz</a:t>
                      </a:r>
                    </a:p>
                  </a:txBody>
                  <a:tcPr/>
                </a:tc>
                <a:tc>
                  <a:txBody>
                    <a:bodyPr/>
                    <a:lstStyle/>
                    <a:p>
                      <a:r>
                        <a:rPr lang="en-US" sz="1400" dirty="0"/>
                        <a:t>Deep sleep</a:t>
                      </a:r>
                    </a:p>
                  </a:txBody>
                  <a:tcPr/>
                </a:tc>
                <a:extLst>
                  <a:ext uri="{0D108BD9-81ED-4DB2-BD59-A6C34878D82A}">
                    <a16:rowId xmlns:a16="http://schemas.microsoft.com/office/drawing/2014/main" val="598840894"/>
                  </a:ext>
                </a:extLst>
              </a:tr>
              <a:tr h="368571">
                <a:tc>
                  <a:txBody>
                    <a:bodyPr/>
                    <a:lstStyle/>
                    <a:p>
                      <a:r>
                        <a:rPr lang="el-GR" sz="1400" dirty="0"/>
                        <a:t>Θ</a:t>
                      </a:r>
                      <a:r>
                        <a:rPr lang="en-US" sz="1400" dirty="0"/>
                        <a:t> (theta)</a:t>
                      </a:r>
                    </a:p>
                  </a:txBody>
                  <a:tcPr/>
                </a:tc>
                <a:tc>
                  <a:txBody>
                    <a:bodyPr/>
                    <a:lstStyle/>
                    <a:p>
                      <a:r>
                        <a:rPr lang="en-US" sz="1400" dirty="0"/>
                        <a:t>4-8Hz</a:t>
                      </a:r>
                    </a:p>
                  </a:txBody>
                  <a:tcPr/>
                </a:tc>
                <a:tc>
                  <a:txBody>
                    <a:bodyPr/>
                    <a:lstStyle/>
                    <a:p>
                      <a:r>
                        <a:rPr lang="en-US" sz="1400" dirty="0"/>
                        <a:t>Sleep</a:t>
                      </a:r>
                    </a:p>
                  </a:txBody>
                  <a:tcPr/>
                </a:tc>
                <a:extLst>
                  <a:ext uri="{0D108BD9-81ED-4DB2-BD59-A6C34878D82A}">
                    <a16:rowId xmlns:a16="http://schemas.microsoft.com/office/drawing/2014/main" val="600211289"/>
                  </a:ext>
                </a:extLst>
              </a:tr>
              <a:tr h="566239">
                <a:tc>
                  <a:txBody>
                    <a:bodyPr/>
                    <a:lstStyle/>
                    <a:p>
                      <a:r>
                        <a:rPr lang="el-GR" sz="1400" dirty="0"/>
                        <a:t>α</a:t>
                      </a:r>
                      <a:r>
                        <a:rPr lang="en-US" sz="1400" dirty="0"/>
                        <a:t> (alpha)</a:t>
                      </a:r>
                    </a:p>
                  </a:txBody>
                  <a:tcPr/>
                </a:tc>
                <a:tc>
                  <a:txBody>
                    <a:bodyPr/>
                    <a:lstStyle/>
                    <a:p>
                      <a:r>
                        <a:rPr lang="en-US" sz="1400" dirty="0"/>
                        <a:t>8-13Hz</a:t>
                      </a:r>
                    </a:p>
                  </a:txBody>
                  <a:tcPr/>
                </a:tc>
                <a:tc>
                  <a:txBody>
                    <a:bodyPr/>
                    <a:lstStyle/>
                    <a:p>
                      <a:r>
                        <a:rPr lang="en-US" sz="1400" dirty="0"/>
                        <a:t>Awake, slight</a:t>
                      </a:r>
                      <a:r>
                        <a:rPr lang="en-US" sz="1400" baseline="0" dirty="0"/>
                        <a:t> activity</a:t>
                      </a:r>
                      <a:endParaRPr lang="en-US" sz="1400" dirty="0"/>
                    </a:p>
                  </a:txBody>
                  <a:tcPr/>
                </a:tc>
                <a:extLst>
                  <a:ext uri="{0D108BD9-81ED-4DB2-BD59-A6C34878D82A}">
                    <a16:rowId xmlns:a16="http://schemas.microsoft.com/office/drawing/2014/main" val="2527137728"/>
                  </a:ext>
                </a:extLst>
              </a:tr>
              <a:tr h="566239">
                <a:tc>
                  <a:txBody>
                    <a:bodyPr/>
                    <a:lstStyle/>
                    <a:p>
                      <a:r>
                        <a:rPr lang="el-GR" sz="1400" dirty="0"/>
                        <a:t>β</a:t>
                      </a:r>
                      <a:r>
                        <a:rPr lang="en-US" sz="1400" dirty="0"/>
                        <a:t> (Beta)</a:t>
                      </a:r>
                    </a:p>
                  </a:txBody>
                  <a:tcPr/>
                </a:tc>
                <a:tc>
                  <a:txBody>
                    <a:bodyPr/>
                    <a:lstStyle/>
                    <a:p>
                      <a:r>
                        <a:rPr lang="en-US" sz="1400" dirty="0"/>
                        <a:t>13-22Hz</a:t>
                      </a:r>
                    </a:p>
                  </a:txBody>
                  <a:tcPr/>
                </a:tc>
                <a:tc>
                  <a:txBody>
                    <a:bodyPr/>
                    <a:lstStyle/>
                    <a:p>
                      <a:r>
                        <a:rPr lang="en-US" sz="1400" dirty="0"/>
                        <a:t>Awake, full activity</a:t>
                      </a:r>
                    </a:p>
                  </a:txBody>
                  <a:tcPr/>
                </a:tc>
                <a:extLst>
                  <a:ext uri="{0D108BD9-81ED-4DB2-BD59-A6C34878D82A}">
                    <a16:rowId xmlns:a16="http://schemas.microsoft.com/office/drawing/2014/main" val="3592167224"/>
                  </a:ext>
                </a:extLst>
              </a:tr>
              <a:tr h="566239">
                <a:tc>
                  <a:txBody>
                    <a:bodyPr/>
                    <a:lstStyle/>
                    <a:p>
                      <a:r>
                        <a:rPr lang="el-GR" sz="1400" dirty="0"/>
                        <a:t>ϒ</a:t>
                      </a:r>
                      <a:r>
                        <a:rPr lang="en-US" sz="1400" dirty="0"/>
                        <a:t> (gamma)</a:t>
                      </a:r>
                    </a:p>
                  </a:txBody>
                  <a:tcPr/>
                </a:tc>
                <a:tc>
                  <a:txBody>
                    <a:bodyPr/>
                    <a:lstStyle/>
                    <a:p>
                      <a:r>
                        <a:rPr lang="en-US" sz="1400" dirty="0"/>
                        <a:t>22-30Hz</a:t>
                      </a:r>
                    </a:p>
                  </a:txBody>
                  <a:tcPr/>
                </a:tc>
                <a:tc>
                  <a:txBody>
                    <a:bodyPr/>
                    <a:lstStyle/>
                    <a:p>
                      <a:r>
                        <a:rPr lang="en-US" sz="1400" dirty="0"/>
                        <a:t>Higher mental activity</a:t>
                      </a:r>
                    </a:p>
                  </a:txBody>
                  <a:tcPr/>
                </a:tc>
                <a:extLst>
                  <a:ext uri="{0D108BD9-81ED-4DB2-BD59-A6C34878D82A}">
                    <a16:rowId xmlns:a16="http://schemas.microsoft.com/office/drawing/2014/main" val="920783617"/>
                  </a:ext>
                </a:extLst>
              </a:tr>
            </a:tbl>
          </a:graphicData>
        </a:graphic>
      </p:graphicFrame>
    </p:spTree>
    <p:extLst>
      <p:ext uri="{BB962C8B-B14F-4D97-AF65-F5344CB8AC3E}">
        <p14:creationId xmlns:p14="http://schemas.microsoft.com/office/powerpoint/2010/main" val="267502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3360" y="1351280"/>
            <a:ext cx="8829040" cy="3708400"/>
          </a:xfrm>
        </p:spPr>
        <p:txBody>
          <a:bodyPr>
            <a:normAutofit/>
          </a:bodyPr>
          <a:lstStyle/>
          <a:p>
            <a:pPr>
              <a:lnSpc>
                <a:spcPct val="200000"/>
              </a:lnSpc>
              <a:buFont typeface="Arial" panose="020B0604020202020204" pitchFamily="34" charset="0"/>
              <a:buChar char="•"/>
            </a:pPr>
            <a:r>
              <a:rPr lang="en-US" sz="1400" b="1" dirty="0"/>
              <a:t>Descending-pyramidal(Corticospinal) tracts of the Central Nervous System, sensorimotor / mu rhythm : </a:t>
            </a:r>
            <a:r>
              <a:rPr lang="en-US" sz="1400" dirty="0"/>
              <a:t>Descending tracts are pathways by which motor signals are sent from the brain to lower motor neurons which innervate muscles to produce movement. The class of descending tracts of interest are the pyramidal-corticospinal tracts which are responsible for the voluntary control of the body. </a:t>
            </a:r>
          </a:p>
          <a:p>
            <a:pPr>
              <a:lnSpc>
                <a:spcPct val="200000"/>
              </a:lnSpc>
              <a:buFont typeface="Arial" panose="020B0604020202020204" pitchFamily="34" charset="0"/>
              <a:buChar char="•"/>
            </a:pPr>
            <a:r>
              <a:rPr lang="en-US" sz="1400" dirty="0"/>
              <a:t>Sensorimotor rhythm are oscillatory events in EEG signals originating from brain areas associated with preparation, control and carrying out of voluntary action. Such sensory motor rhythms are found in the alpha and beta frequency range commonly called mu-rhythm and </a:t>
            </a:r>
            <a:r>
              <a:rPr lang="el-GR" sz="1400" dirty="0"/>
              <a:t>β</a:t>
            </a:r>
            <a:r>
              <a:rPr lang="en-US" sz="1400" dirty="0"/>
              <a:t>-rhythm respectively which occur during motor-actions</a:t>
            </a:r>
          </a:p>
        </p:txBody>
      </p:sp>
    </p:spTree>
    <p:extLst>
      <p:ext uri="{BB962C8B-B14F-4D97-AF65-F5344CB8AC3E}">
        <p14:creationId xmlns:p14="http://schemas.microsoft.com/office/powerpoint/2010/main" val="164156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5280" y="1513840"/>
            <a:ext cx="8524240" cy="326136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46050" indent="0" algn="ctr">
              <a:buNone/>
            </a:pPr>
            <a:r>
              <a:rPr lang="en-US" sz="1100" i="1" dirty="0">
                <a:hlinkClick r:id="rId2"/>
              </a:rPr>
              <a:t>descending tracts</a:t>
            </a:r>
            <a:r>
              <a:rPr lang="en-US" sz="1100" i="1" dirty="0"/>
              <a:t> </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873" y="2506616"/>
            <a:ext cx="4286358" cy="7783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388" y="1897421"/>
            <a:ext cx="2004756" cy="2206673"/>
          </a:xfrm>
          <a:prstGeom prst="rect">
            <a:avLst/>
          </a:prstGeom>
        </p:spPr>
      </p:pic>
    </p:spTree>
    <p:extLst>
      <p:ext uri="{BB962C8B-B14F-4D97-AF65-F5344CB8AC3E}">
        <p14:creationId xmlns:p14="http://schemas.microsoft.com/office/powerpoint/2010/main" val="97056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280" y="1270000"/>
            <a:ext cx="8961120" cy="3873500"/>
          </a:xfrm>
        </p:spPr>
        <p:txBody>
          <a:bodyPr/>
          <a:lstStyle/>
          <a:p>
            <a:pPr>
              <a:lnSpc>
                <a:spcPct val="200000"/>
              </a:lnSpc>
            </a:pPr>
            <a:r>
              <a:rPr lang="en-US" sz="1600" b="1" dirty="0"/>
              <a:t> Motor-imagery : </a:t>
            </a:r>
            <a:r>
              <a:rPr lang="en-US" sz="1600" dirty="0"/>
              <a:t>Motor imagery is a cognitive process in which a subject imagines that he or she performs a movement without actually performing the movement and without even tensing the muscles. Sensorimotor rhythm observed in motor-imagery is quite similar to that observed during the actual movement.</a:t>
            </a:r>
          </a:p>
          <a:p>
            <a:pPr>
              <a:lnSpc>
                <a:spcPct val="200000"/>
              </a:lnSpc>
            </a:pPr>
            <a:r>
              <a:rPr lang="en-US" sz="1600" dirty="0"/>
              <a:t>Useful sensorimotor rhythms for hand movement are found within the </a:t>
            </a:r>
            <a:r>
              <a:rPr lang="el-GR" sz="1600" dirty="0"/>
              <a:t>α</a:t>
            </a:r>
            <a:r>
              <a:rPr lang="en-US" sz="1600" dirty="0"/>
              <a:t> and </a:t>
            </a:r>
            <a:r>
              <a:rPr lang="el-GR" sz="1600" dirty="0"/>
              <a:t>β</a:t>
            </a:r>
            <a:r>
              <a:rPr lang="en-US" sz="1600" dirty="0"/>
              <a:t> EEG band</a:t>
            </a:r>
          </a:p>
          <a:p>
            <a:pPr>
              <a:lnSpc>
                <a:spcPct val="200000"/>
              </a:lnSpc>
            </a:pPr>
            <a:r>
              <a:rPr lang="en-US" sz="1600" dirty="0"/>
              <a:t>Motor imagery requires subjects(participants) not loosing focus and also not adapting to predictable sequence of motor-imagery task</a:t>
            </a:r>
            <a:r>
              <a:rPr lang="en-US" dirty="0"/>
              <a:t> </a:t>
            </a:r>
          </a:p>
          <a:p>
            <a:endParaRPr lang="en-US" dirty="0"/>
          </a:p>
          <a:p>
            <a:endParaRPr lang="en-US" dirty="0"/>
          </a:p>
        </p:txBody>
      </p:sp>
    </p:spTree>
    <p:extLst>
      <p:ext uri="{BB962C8B-B14F-4D97-AF65-F5344CB8AC3E}">
        <p14:creationId xmlns:p14="http://schemas.microsoft.com/office/powerpoint/2010/main" val="258653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2720" y="1188720"/>
            <a:ext cx="8720909" cy="3786051"/>
          </a:xfrm>
        </p:spPr>
        <p:txBody>
          <a:bodyPr/>
          <a:lstStyle/>
          <a:p>
            <a:pPr>
              <a:lnSpc>
                <a:spcPct val="200000"/>
              </a:lnSpc>
            </a:pPr>
            <a:r>
              <a:rPr lang="en-US" sz="1600" b="1" dirty="0"/>
              <a:t>10-20 electrode placement system: </a:t>
            </a:r>
            <a:r>
              <a:rPr lang="en-US" sz="1600" dirty="0"/>
              <a:t>The 10-20 System of Electrode Placement is a method used to describe the location of scalp electrodes. These scalp electrodes are used to record the electroencephalogram (EEG)  signals. Each electrode placement site has a letter to identify the lobe, or area of the brain it is reading from: pre-frontal (</a:t>
            </a:r>
            <a:r>
              <a:rPr lang="en-US" sz="1600" dirty="0" err="1"/>
              <a:t>Fp</a:t>
            </a:r>
            <a:r>
              <a:rPr lang="en-US" sz="1600" dirty="0"/>
              <a:t>), frontal (F), temporal (T), parietal (P), occipital (O), and central (C). The "10" and "20" refer to the fact that the actual distances between adjacent electrodes are either 10% or 20% of the total front–back or right–left distance of the skull</a:t>
            </a:r>
          </a:p>
          <a:p>
            <a:pPr marL="146050" indent="0">
              <a:buNone/>
            </a:pPr>
            <a:endParaRPr lang="en-US" dirty="0"/>
          </a:p>
        </p:txBody>
      </p:sp>
    </p:spTree>
    <p:extLst>
      <p:ext uri="{BB962C8B-B14F-4D97-AF65-F5344CB8AC3E}">
        <p14:creationId xmlns:p14="http://schemas.microsoft.com/office/powerpoint/2010/main" val="102513425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1422</TotalTime>
  <Words>1619</Words>
  <Application>Microsoft Office PowerPoint</Application>
  <PresentationFormat>On-screen Show (16:9)</PresentationFormat>
  <Paragraphs>200</Paragraphs>
  <Slides>30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Wingdings</vt:lpstr>
      <vt:lpstr>Arial</vt:lpstr>
      <vt:lpstr>Raleway</vt:lpstr>
      <vt:lpstr>Lato</vt:lpstr>
      <vt:lpstr>Streamline</vt:lpstr>
      <vt:lpstr>DEVELOPMENT OF A BRAIN COMPUTER CONTROLLED HAND ORTHOSIS SYSTEM</vt:lpstr>
      <vt:lpstr>PROBLEM STATEMENT</vt:lpstr>
      <vt:lpstr>BACKGROUND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BLOCK DIAGRAM</vt:lpstr>
      <vt:lpstr>PROBLEM SOLVING APPROACH</vt:lpstr>
      <vt:lpstr>SCOPE OF PROJECT AND DEVELOPED SOLUTION</vt:lpstr>
      <vt:lpstr>EEG SIGNAL ACQUISITION</vt:lpstr>
      <vt:lpstr>PowerPoint Presentation</vt:lpstr>
      <vt:lpstr>PowerPoint Presentation</vt:lpstr>
      <vt:lpstr>PowerPoint Presentation</vt:lpstr>
      <vt:lpstr>PowerPoint Presentation</vt:lpstr>
      <vt:lpstr>PREPROCESSING AND FEATURE-EXTRACTION</vt:lpstr>
      <vt:lpstr>PowerPoint Presentation</vt:lpstr>
      <vt:lpstr>PowerPoint Presentation</vt:lpstr>
      <vt:lpstr>PowerPoint Presentation</vt:lpstr>
      <vt:lpstr>PowerPoint Presentation</vt:lpstr>
      <vt:lpstr>PowerPoint Presentation</vt:lpstr>
      <vt:lpstr>PowerPoint Presentation</vt:lpstr>
      <vt:lpstr>MACHINE LEARNING &amp; CLASSIFICATION</vt:lpstr>
      <vt:lpstr>HAND ORTHOSIS DESIGN</vt:lpstr>
      <vt:lpstr>HAND ORTHOSIS DESIGN</vt:lpstr>
      <vt:lpstr>3D Design of the Hand Orthosis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BRAIN COMPUTER CONTROLLED HAND ORTHOSIS SYSTEM</dc:title>
  <dc:creator>Emmanuel Olateju</dc:creator>
  <cp:lastModifiedBy>Emmanuel Olateju</cp:lastModifiedBy>
  <cp:revision>58</cp:revision>
  <dcterms:modified xsi:type="dcterms:W3CDTF">2021-06-22T07:48:57Z</dcterms:modified>
</cp:coreProperties>
</file>